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1" r:id="rId2"/>
    <p:sldId id="256" r:id="rId3"/>
    <p:sldId id="351" r:id="rId4"/>
    <p:sldId id="352" r:id="rId5"/>
    <p:sldId id="353" r:id="rId6"/>
    <p:sldId id="354" r:id="rId7"/>
    <p:sldId id="304" r:id="rId8"/>
    <p:sldId id="262" r:id="rId9"/>
    <p:sldId id="329" r:id="rId10"/>
    <p:sldId id="313" r:id="rId11"/>
    <p:sldId id="314" r:id="rId12"/>
    <p:sldId id="279" r:id="rId13"/>
    <p:sldId id="331" r:id="rId14"/>
    <p:sldId id="334" r:id="rId15"/>
    <p:sldId id="336" r:id="rId16"/>
    <p:sldId id="347" r:id="rId17"/>
    <p:sldId id="355" r:id="rId18"/>
    <p:sldId id="321" r:id="rId19"/>
    <p:sldId id="348" r:id="rId20"/>
    <p:sldId id="339" r:id="rId21"/>
    <p:sldId id="340" r:id="rId22"/>
    <p:sldId id="286" r:id="rId23"/>
    <p:sldId id="341" r:id="rId24"/>
    <p:sldId id="343" r:id="rId25"/>
    <p:sldId id="344" r:id="rId26"/>
    <p:sldId id="346" r:id="rId27"/>
    <p:sldId id="323" r:id="rId28"/>
    <p:sldId id="356" r:id="rId29"/>
    <p:sldId id="307" r:id="rId30"/>
    <p:sldId id="305" r:id="rId31"/>
    <p:sldId id="309" r:id="rId32"/>
    <p:sldId id="310" r:id="rId33"/>
    <p:sldId id="288" r:id="rId34"/>
    <p:sldId id="350" r:id="rId35"/>
    <p:sldId id="292" r:id="rId36"/>
    <p:sldId id="357" r:id="rId37"/>
    <p:sldId id="312" r:id="rId38"/>
    <p:sldId id="299" r:id="rId39"/>
    <p:sldId id="317" r:id="rId40"/>
    <p:sldId id="315" r:id="rId41"/>
    <p:sldId id="318" r:id="rId42"/>
    <p:sldId id="319" r:id="rId43"/>
    <p:sldId id="320" r:id="rId44"/>
    <p:sldId id="322"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8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05" autoAdjust="0"/>
  </p:normalViewPr>
  <p:slideViewPr>
    <p:cSldViewPr>
      <p:cViewPr varScale="1">
        <p:scale>
          <a:sx n="71" d="100"/>
          <a:sy n="71" d="100"/>
        </p:scale>
        <p:origin x="674"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4C593-1645-4276-99A5-911CFE5CAE85}" type="doc">
      <dgm:prSet loTypeId="urn:microsoft.com/office/officeart/2008/layout/AlternatingHexagons" loCatId="list" qsTypeId="urn:microsoft.com/office/officeart/2005/8/quickstyle/3d4" qsCatId="3D" csTypeId="urn:microsoft.com/office/officeart/2005/8/colors/colorful5" csCatId="colorful" phldr="1"/>
      <dgm:spPr/>
      <dgm:t>
        <a:bodyPr/>
        <a:lstStyle/>
        <a:p>
          <a:endParaRPr lang="en-US"/>
        </a:p>
      </dgm:t>
    </dgm:pt>
    <dgm:pt modelId="{E602995A-C0EE-4573-B3CE-188CEB93163B}">
      <dgm:prSet phldrT="[Text]" custT="1"/>
      <dgm:spPr>
        <a:solidFill>
          <a:srgbClr val="00B050"/>
        </a:solidFill>
      </dgm:spPr>
      <dgm:t>
        <a:bodyPr/>
        <a:lstStyle/>
        <a:p>
          <a:pPr algn="ctr" rtl="1">
            <a:spcAft>
              <a:spcPts val="0"/>
            </a:spcAft>
          </a:pPr>
          <a:endParaRPr lang="fa-IR" sz="1050" dirty="0">
            <a:effectLst/>
            <a:cs typeface="B Titr" panose="00000700000000000000" pitchFamily="2" charset="-78"/>
          </a:endParaRPr>
        </a:p>
        <a:p>
          <a:pPr algn="ctr" rtl="1">
            <a:spcAft>
              <a:spcPts val="0"/>
            </a:spcAft>
          </a:pPr>
          <a:r>
            <a:rPr lang="fa-IR" sz="1050" dirty="0">
              <a:solidFill>
                <a:schemeClr val="tx2"/>
              </a:solidFill>
              <a:effectLst/>
              <a:cs typeface="B Titr" panose="00000700000000000000" pitchFamily="2" charset="-78"/>
            </a:rPr>
            <a:t>کمیته نظارت بر عملکرد هیأت، دبیرخانه و مجری</a:t>
          </a:r>
        </a:p>
        <a:p>
          <a:pPr algn="ctr" rtl="1">
            <a:spcAft>
              <a:spcPts val="0"/>
            </a:spcAft>
          </a:pPr>
          <a:r>
            <a:rPr lang="fa-IR" sz="1100" b="1" dirty="0">
              <a:solidFill>
                <a:schemeClr val="tx2"/>
              </a:solidFill>
              <a:effectLst/>
              <a:cs typeface="B Lotus" panose="00000400000000000000" pitchFamily="2" charset="-78"/>
            </a:rPr>
            <a:t>نمایندگان سران قوا به ریاست نماینده قوه قضائیه</a:t>
          </a:r>
          <a:endParaRPr lang="en-US" sz="1100" b="1" dirty="0">
            <a:solidFill>
              <a:schemeClr val="tx2"/>
            </a:solidFill>
            <a:effectLst/>
            <a:cs typeface="B Lotus" panose="00000400000000000000" pitchFamily="2" charset="-78"/>
          </a:endParaRPr>
        </a:p>
      </dgm:t>
    </dgm:pt>
    <dgm:pt modelId="{20381A1E-2756-4C4F-B8BD-0EACA0E27AD1}" type="parTrans" cxnId="{AC2E344A-538E-47D6-BFAF-17DBCC5DD032}">
      <dgm:prSet/>
      <dgm:spPr/>
      <dgm:t>
        <a:bodyPr/>
        <a:lstStyle/>
        <a:p>
          <a:endParaRPr lang="en-US" sz="1400">
            <a:effectLst/>
            <a:cs typeface="B Titr" panose="00000700000000000000" pitchFamily="2" charset="-78"/>
          </a:endParaRPr>
        </a:p>
      </dgm:t>
    </dgm:pt>
    <dgm:pt modelId="{C8A2A998-F999-4274-9981-5EBBAEFE782C}" type="sibTrans" cxnId="{AC2E344A-538E-47D6-BFAF-17DBCC5DD032}">
      <dgm:prSet custT="1"/>
      <dgm:spPr>
        <a:solidFill>
          <a:schemeClr val="accent1"/>
        </a:solidFill>
        <a:ln>
          <a:noFill/>
        </a:ln>
      </dgm:spPr>
      <dgm:t>
        <a:bodyPr/>
        <a:lstStyle/>
        <a:p>
          <a:endParaRPr lang="en-US" sz="1000">
            <a:effectLst/>
            <a:cs typeface="B Titr" panose="00000700000000000000" pitchFamily="2" charset="-78"/>
          </a:endParaRPr>
        </a:p>
      </dgm:t>
    </dgm:pt>
    <dgm:pt modelId="{E34A73BC-4F73-4CC3-A6A5-2523E2679112}">
      <dgm:prSet phldrT="[Text]" custT="1"/>
      <dgm:spPr>
        <a:solidFill>
          <a:schemeClr val="accent1"/>
        </a:solidFill>
        <a:ln>
          <a:solidFill>
            <a:schemeClr val="accent1"/>
          </a:solidFill>
        </a:ln>
      </dgm:spPr>
      <dgm:t>
        <a:bodyPr/>
        <a:lstStyle/>
        <a:p>
          <a:pPr algn="ctr" rtl="1"/>
          <a:r>
            <a:rPr lang="fa-IR" sz="1100" dirty="0">
              <a:solidFill>
                <a:schemeClr val="tx2"/>
              </a:solidFill>
              <a:effectLst/>
              <a:cs typeface="B Titr" panose="00000700000000000000" pitchFamily="2" charset="-78"/>
            </a:rPr>
            <a:t>کمیته تخصصی</a:t>
          </a:r>
        </a:p>
        <a:p>
          <a:pPr algn="ctr" rtl="1"/>
          <a:r>
            <a:rPr lang="fa-IR" sz="1100" b="1" dirty="0">
              <a:solidFill>
                <a:schemeClr val="tx2"/>
              </a:solidFill>
              <a:effectLst/>
              <a:cs typeface="B Lotus" panose="00000400000000000000" pitchFamily="2" charset="-78"/>
            </a:rPr>
            <a:t>دبیر هیأت (رئیس)، نمایندگان تام الاختیار شش عضو هیأت عالی </a:t>
          </a:r>
          <a:r>
            <a:rPr lang="fa-IR" sz="1200" b="1" dirty="0">
              <a:solidFill>
                <a:schemeClr val="tx2"/>
              </a:solidFill>
              <a:effectLst/>
              <a:cs typeface="B Lotus" panose="00000400000000000000" pitchFamily="2" charset="-78"/>
            </a:rPr>
            <a:t>مولدسازی</a:t>
          </a:r>
          <a:r>
            <a:rPr lang="fa-IR" sz="1100" b="1" dirty="0">
              <a:solidFill>
                <a:schemeClr val="tx2"/>
              </a:solidFill>
              <a:effectLst/>
              <a:cs typeface="B Lotus" panose="00000400000000000000" pitchFamily="2" charset="-78"/>
            </a:rPr>
            <a:t>، نماینده دستگاه اجرایی حسب مورد (بدون حق رأی)</a:t>
          </a:r>
          <a:endParaRPr lang="en-US" sz="1100" b="1" dirty="0">
            <a:solidFill>
              <a:schemeClr val="tx2"/>
            </a:solidFill>
            <a:effectLst/>
            <a:cs typeface="B Lotus" panose="00000400000000000000" pitchFamily="2" charset="-78"/>
          </a:endParaRPr>
        </a:p>
      </dgm:t>
    </dgm:pt>
    <dgm:pt modelId="{210DD43B-6F01-4BD7-869B-6AA4998AD315}" type="parTrans" cxnId="{5A7DFAD9-50DA-407B-814C-B9B85AD26AA0}">
      <dgm:prSet/>
      <dgm:spPr/>
      <dgm:t>
        <a:bodyPr/>
        <a:lstStyle/>
        <a:p>
          <a:endParaRPr lang="en-US" sz="1400">
            <a:effectLst/>
            <a:cs typeface="B Titr" panose="00000700000000000000" pitchFamily="2" charset="-78"/>
          </a:endParaRPr>
        </a:p>
      </dgm:t>
    </dgm:pt>
    <dgm:pt modelId="{0F021DE0-A402-4444-9B01-8AAD2DD480CB}" type="sibTrans" cxnId="{5A7DFAD9-50DA-407B-814C-B9B85AD26AA0}">
      <dgm:prSet custT="1"/>
      <dgm:spPr/>
      <dgm:t>
        <a:bodyPr/>
        <a:lstStyle/>
        <a:p>
          <a:pPr rtl="1"/>
          <a:endParaRPr lang="fa-IR" sz="400" dirty="0">
            <a:effectLst/>
            <a:cs typeface="B Titr" panose="00000700000000000000" pitchFamily="2" charset="-78"/>
          </a:endParaRPr>
        </a:p>
        <a:p>
          <a:pPr rtl="1"/>
          <a:r>
            <a:rPr lang="fa-IR" sz="1000" dirty="0">
              <a:solidFill>
                <a:schemeClr val="tx2"/>
              </a:solidFill>
              <a:effectLst/>
              <a:cs typeface="B Titr" panose="00000700000000000000" pitchFamily="2" charset="-78"/>
            </a:rPr>
            <a:t>هیأت عالی مولدسازی</a:t>
          </a:r>
        </a:p>
        <a:p>
          <a:r>
            <a:rPr lang="fa-IR" sz="1100" b="1" dirty="0">
              <a:solidFill>
                <a:schemeClr val="tx2"/>
              </a:solidFill>
              <a:effectLst/>
              <a:cs typeface="B Lotus" panose="00000400000000000000" pitchFamily="2" charset="-78"/>
            </a:rPr>
            <a:t>معاون اول رئیس جمهور (</a:t>
          </a:r>
          <a:r>
            <a:rPr lang="fa-IR" sz="1200" b="1" dirty="0">
              <a:solidFill>
                <a:schemeClr val="tx2"/>
              </a:solidFill>
              <a:effectLst/>
              <a:cs typeface="B Lotus" panose="00000400000000000000" pitchFamily="2" charset="-78"/>
            </a:rPr>
            <a:t>رئیس</a:t>
          </a:r>
          <a:r>
            <a:rPr lang="fa-IR" sz="1100" b="1" dirty="0">
              <a:solidFill>
                <a:schemeClr val="tx2"/>
              </a:solidFill>
              <a:effectLst/>
              <a:cs typeface="B Lotus" panose="00000400000000000000" pitchFamily="2" charset="-78"/>
            </a:rPr>
            <a:t>)، وزیر اقتصاد (دبیر) پنج عضو دیگر شامل وزیر کشور، وزیر راه و شهرسازی، رئیس سازمان برنامه و بودجه، نماینده قوه قضائیه و نماینده قوه مقننه </a:t>
          </a:r>
        </a:p>
        <a:p>
          <a:endParaRPr lang="en-US" sz="900" dirty="0">
            <a:effectLst/>
            <a:cs typeface="B Titr" panose="00000700000000000000" pitchFamily="2" charset="-78"/>
          </a:endParaRPr>
        </a:p>
      </dgm:t>
    </dgm:pt>
    <dgm:pt modelId="{86395F22-E269-4D31-A777-D020BE6BAF67}">
      <dgm:prSet phldrT="[Text]" custT="1"/>
      <dgm:spPr>
        <a:ln>
          <a:noFill/>
        </a:ln>
      </dgm:spPr>
      <dgm:t>
        <a:bodyPr/>
        <a:lstStyle/>
        <a:p>
          <a:pPr algn="ctr" rtl="1"/>
          <a:r>
            <a:rPr lang="fa-IR" sz="1100" dirty="0">
              <a:solidFill>
                <a:schemeClr val="tx2"/>
              </a:solidFill>
              <a:effectLst/>
              <a:cs typeface="B Titr" panose="00000700000000000000" pitchFamily="2" charset="-78"/>
            </a:rPr>
            <a:t>کمیته پایش پروژه های عمرانی نیمه تمام</a:t>
          </a:r>
        </a:p>
        <a:p>
          <a:pPr algn="ctr"/>
          <a:r>
            <a:rPr lang="fa-IR" sz="1100" b="1" dirty="0">
              <a:solidFill>
                <a:schemeClr val="tx2"/>
              </a:solidFill>
              <a:effectLst/>
              <a:cs typeface="B Lotus" panose="00000400000000000000" pitchFamily="2" charset="-78"/>
            </a:rPr>
            <a:t>نماینده معاون اول رئیس جمهور (رئیس کمیته)، نماینده سازمان برنامه و بودجه، نماینده وزارت امور اقتصادی و دارایی، نماینده وزارت کشور، وزیر وزارتخانه ذی‌ربط (با حق رأی)</a:t>
          </a:r>
          <a:endParaRPr lang="en-US" sz="1100" b="1" dirty="0">
            <a:solidFill>
              <a:schemeClr val="tx2"/>
            </a:solidFill>
            <a:effectLst/>
            <a:cs typeface="B Lotus" panose="00000400000000000000" pitchFamily="2" charset="-78"/>
          </a:endParaRPr>
        </a:p>
      </dgm:t>
    </dgm:pt>
    <dgm:pt modelId="{0B211E22-94F9-4C61-B1F0-293D45DA2D89}" type="parTrans" cxnId="{76F7DE1B-B3D2-47F4-B7A3-9C429AEB8EA7}">
      <dgm:prSet/>
      <dgm:spPr/>
      <dgm:t>
        <a:bodyPr/>
        <a:lstStyle/>
        <a:p>
          <a:endParaRPr lang="en-US" sz="1400">
            <a:effectLst/>
            <a:cs typeface="B Titr" panose="00000700000000000000" pitchFamily="2" charset="-78"/>
          </a:endParaRPr>
        </a:p>
      </dgm:t>
    </dgm:pt>
    <dgm:pt modelId="{8274192E-AE07-4FD3-B9BA-7F401C46372D}" type="sibTrans" cxnId="{76F7DE1B-B3D2-47F4-B7A3-9C429AEB8EA7}">
      <dgm:prSet/>
      <dgm:spPr/>
      <dgm:t>
        <a:bodyPr/>
        <a:lstStyle/>
        <a:p>
          <a:endParaRPr lang="en-US" sz="1400">
            <a:effectLst/>
            <a:cs typeface="B Titr" panose="00000700000000000000" pitchFamily="2" charset="-78"/>
          </a:endParaRPr>
        </a:p>
      </dgm:t>
    </dgm:pt>
    <dgm:pt modelId="{0CC217AD-AE08-4FAA-9C17-570875125C84}">
      <dgm:prSet phldrT="[Text]" custT="1"/>
      <dgm:spPr>
        <a:solidFill>
          <a:srgbClr val="00B050"/>
        </a:solidFill>
      </dgm:spPr>
      <dgm:t>
        <a:bodyPr/>
        <a:lstStyle/>
        <a:p>
          <a:pPr algn="ctr" rtl="1">
            <a:spcAft>
              <a:spcPts val="0"/>
            </a:spcAft>
          </a:pPr>
          <a:r>
            <a:rPr lang="fa-IR" sz="1100" dirty="0">
              <a:solidFill>
                <a:schemeClr val="tx2"/>
              </a:solidFill>
              <a:effectLst/>
              <a:cs typeface="B Titr" panose="00000700000000000000" pitchFamily="2" charset="-78"/>
            </a:rPr>
            <a:t>کمیته ویژه ارزشیابی</a:t>
          </a:r>
        </a:p>
        <a:p>
          <a:pPr algn="ctr" rtl="1">
            <a:spcAft>
              <a:spcPts val="0"/>
            </a:spcAft>
          </a:pPr>
          <a:r>
            <a:rPr lang="fa-IR" sz="1100" b="1" dirty="0">
              <a:solidFill>
                <a:schemeClr val="tx2"/>
              </a:solidFill>
              <a:effectLst/>
              <a:cs typeface="B Lotus" panose="00000400000000000000" pitchFamily="2" charset="-78"/>
            </a:rPr>
            <a:t>نماینده مجری،  کارشناس رسمی ناظر، کارشناس خبره</a:t>
          </a:r>
          <a:endParaRPr lang="en-US" sz="1100" b="1" dirty="0">
            <a:solidFill>
              <a:schemeClr val="tx2"/>
            </a:solidFill>
            <a:effectLst/>
            <a:cs typeface="B Lotus" panose="00000400000000000000" pitchFamily="2" charset="-78"/>
          </a:endParaRPr>
        </a:p>
      </dgm:t>
    </dgm:pt>
    <dgm:pt modelId="{58B746ED-CDB9-40E3-8612-392CE41AE649}" type="parTrans" cxnId="{A10C437C-807A-4F5D-9D85-57478475E8EB}">
      <dgm:prSet/>
      <dgm:spPr/>
      <dgm:t>
        <a:bodyPr/>
        <a:lstStyle/>
        <a:p>
          <a:endParaRPr lang="en-US" sz="1400">
            <a:effectLst/>
            <a:cs typeface="B Titr" panose="00000700000000000000" pitchFamily="2" charset="-78"/>
          </a:endParaRPr>
        </a:p>
      </dgm:t>
    </dgm:pt>
    <dgm:pt modelId="{0E38E843-6D98-4428-BCCE-5E1827737CC6}" type="sibTrans" cxnId="{A10C437C-807A-4F5D-9D85-57478475E8EB}">
      <dgm:prSet custT="1"/>
      <dgm:spPr>
        <a:solidFill>
          <a:srgbClr val="00B050"/>
        </a:solidFill>
      </dgm:spPr>
      <dgm:t>
        <a:bodyPr/>
        <a:lstStyle/>
        <a:p>
          <a:pPr algn="ctr" rtl="1"/>
          <a:r>
            <a:rPr lang="fa-IR" sz="1100" dirty="0">
              <a:solidFill>
                <a:schemeClr val="tx2"/>
              </a:solidFill>
              <a:effectLst/>
              <a:cs typeface="B Titr" panose="00000700000000000000" pitchFamily="2" charset="-78"/>
            </a:rPr>
            <a:t>کمیته حل اختلاف</a:t>
          </a:r>
        </a:p>
        <a:p>
          <a:pPr algn="ctr" rtl="1"/>
          <a:r>
            <a:rPr lang="fa-IR" sz="1100" b="1" dirty="0">
              <a:solidFill>
                <a:schemeClr val="tx2"/>
              </a:solidFill>
              <a:effectLst/>
              <a:cs typeface="B Lotus" panose="00000400000000000000" pitchFamily="2" charset="-78"/>
            </a:rPr>
            <a:t>3 نفر به انتخاب هیأت عالی</a:t>
          </a:r>
          <a:endParaRPr lang="en-US" sz="1100" b="1" dirty="0">
            <a:solidFill>
              <a:schemeClr val="tx2"/>
            </a:solidFill>
            <a:effectLst/>
            <a:cs typeface="B Lotus" panose="00000400000000000000" pitchFamily="2" charset="-78"/>
          </a:endParaRPr>
        </a:p>
      </dgm:t>
    </dgm:pt>
    <dgm:pt modelId="{FC8E04CF-891F-435C-B329-69DD8CEDDAAA}">
      <dgm:prSet custT="1"/>
      <dgm:spPr>
        <a:solidFill>
          <a:srgbClr val="002060"/>
        </a:solidFill>
      </dgm:spPr>
      <dgm:t>
        <a:bodyPr/>
        <a:lstStyle/>
        <a:p>
          <a:r>
            <a:rPr lang="fa-IR" sz="1100" dirty="0">
              <a:effectLst/>
              <a:cs typeface="B Titr" panose="00000700000000000000" pitchFamily="2" charset="-78"/>
            </a:rPr>
            <a:t>مجری</a:t>
          </a:r>
        </a:p>
        <a:p>
          <a:r>
            <a:rPr lang="fa-IR" sz="1100" b="1" dirty="0">
              <a:effectLst/>
              <a:cs typeface="B Lotus" panose="00000400000000000000" pitchFamily="2" charset="-78"/>
            </a:rPr>
            <a:t>وزارت امور اقتصادی و دارایی (سازمان خصوصی سازی)</a:t>
          </a:r>
          <a:endParaRPr lang="en-US" sz="1100" b="1" dirty="0">
            <a:effectLst/>
            <a:cs typeface="B Lotus" panose="00000400000000000000" pitchFamily="2" charset="-78"/>
          </a:endParaRPr>
        </a:p>
      </dgm:t>
    </dgm:pt>
    <dgm:pt modelId="{811D2B70-4D36-4722-956A-5C5596B2805B}" type="parTrans" cxnId="{1FE3A5E6-736F-4DF0-AB23-ECAF923EFF6C}">
      <dgm:prSet/>
      <dgm:spPr/>
      <dgm:t>
        <a:bodyPr/>
        <a:lstStyle/>
        <a:p>
          <a:endParaRPr lang="en-US" sz="1600"/>
        </a:p>
      </dgm:t>
    </dgm:pt>
    <dgm:pt modelId="{77CCEDD6-5B6D-419B-95EE-8F1F496C6641}" type="sibTrans" cxnId="{1FE3A5E6-736F-4DF0-AB23-ECAF923EFF6C}">
      <dgm:prSet custT="1"/>
      <dgm:spPr>
        <a:solidFill>
          <a:srgbClr val="002060"/>
        </a:solidFill>
      </dgm:spPr>
      <dgm:t>
        <a:bodyPr/>
        <a:lstStyle/>
        <a:p>
          <a:pPr rtl="1">
            <a:lnSpc>
              <a:spcPct val="80000"/>
            </a:lnSpc>
          </a:pPr>
          <a:r>
            <a:rPr lang="fa-IR" sz="1100" dirty="0">
              <a:effectLst/>
              <a:cs typeface="B Titr" panose="00000700000000000000" pitchFamily="2" charset="-78"/>
            </a:rPr>
            <a:t>دبیرخانه</a:t>
          </a:r>
        </a:p>
        <a:p>
          <a:pPr>
            <a:lnSpc>
              <a:spcPct val="80000"/>
            </a:lnSpc>
          </a:pPr>
          <a:r>
            <a:rPr lang="fa-IR" sz="1100" b="1" dirty="0">
              <a:effectLst/>
              <a:cs typeface="B Lotus" panose="00000400000000000000" pitchFamily="2" charset="-78"/>
            </a:rPr>
            <a:t>سازمان خصوصی سازی</a:t>
          </a:r>
        </a:p>
        <a:p>
          <a:pPr>
            <a:lnSpc>
              <a:spcPct val="80000"/>
            </a:lnSpc>
          </a:pPr>
          <a:r>
            <a:rPr lang="fa-IR" sz="1100" b="1" dirty="0">
              <a:effectLst/>
              <a:cs typeface="B Lotus" panose="00000400000000000000" pitchFamily="2" charset="-78"/>
            </a:rPr>
            <a:t>(مرکز ملی مولدسازی)</a:t>
          </a:r>
          <a:endParaRPr lang="en-US" sz="1100" b="1" dirty="0">
            <a:effectLst/>
            <a:cs typeface="B Lotus" panose="00000400000000000000" pitchFamily="2" charset="-78"/>
          </a:endParaRPr>
        </a:p>
      </dgm:t>
    </dgm:pt>
    <dgm:pt modelId="{53C8B161-7FED-499E-BE28-47A6EEC13BDC}" type="pres">
      <dgm:prSet presAssocID="{BC84C593-1645-4276-99A5-911CFE5CAE85}" presName="Name0" presStyleCnt="0">
        <dgm:presLayoutVars>
          <dgm:chMax/>
          <dgm:chPref/>
          <dgm:dir/>
          <dgm:animLvl val="lvl"/>
        </dgm:presLayoutVars>
      </dgm:prSet>
      <dgm:spPr/>
    </dgm:pt>
    <dgm:pt modelId="{07353541-CD36-420E-BD4E-325A46FF2034}" type="pres">
      <dgm:prSet presAssocID="{E602995A-C0EE-4573-B3CE-188CEB93163B}" presName="composite" presStyleCnt="0"/>
      <dgm:spPr/>
    </dgm:pt>
    <dgm:pt modelId="{D554E773-D06C-4C58-A378-DDC3774D0560}" type="pres">
      <dgm:prSet presAssocID="{E602995A-C0EE-4573-B3CE-188CEB93163B}" presName="Parent1" presStyleLbl="node1" presStyleIdx="0" presStyleCnt="8" custScaleX="225959" custScaleY="66562" custLinFactX="-100000" custLinFactY="70789" custLinFactNeighborX="-134493" custLinFactNeighborY="100000">
        <dgm:presLayoutVars>
          <dgm:chMax val="1"/>
          <dgm:chPref val="1"/>
          <dgm:bulletEnabled val="1"/>
        </dgm:presLayoutVars>
      </dgm:prSet>
      <dgm:spPr/>
    </dgm:pt>
    <dgm:pt modelId="{F6898569-6694-4821-9D81-3B5E13ACD199}" type="pres">
      <dgm:prSet presAssocID="{E602995A-C0EE-4573-B3CE-188CEB93163B}" presName="Childtext1" presStyleLbl="revTx" presStyleIdx="0" presStyleCnt="4">
        <dgm:presLayoutVars>
          <dgm:chMax val="0"/>
          <dgm:chPref val="0"/>
          <dgm:bulletEnabled val="1"/>
        </dgm:presLayoutVars>
      </dgm:prSet>
      <dgm:spPr/>
    </dgm:pt>
    <dgm:pt modelId="{D46E01D3-14FC-4A80-BDEB-367049607BFB}" type="pres">
      <dgm:prSet presAssocID="{E602995A-C0EE-4573-B3CE-188CEB93163B}" presName="BalanceSpacing" presStyleCnt="0"/>
      <dgm:spPr/>
    </dgm:pt>
    <dgm:pt modelId="{FF17000B-E797-49D8-B119-AB5F7E05831E}" type="pres">
      <dgm:prSet presAssocID="{E602995A-C0EE-4573-B3CE-188CEB93163B}" presName="BalanceSpacing1" presStyleCnt="0"/>
      <dgm:spPr/>
    </dgm:pt>
    <dgm:pt modelId="{93DF9B8E-E133-46BF-831A-25BA310A23F0}" type="pres">
      <dgm:prSet presAssocID="{C8A2A998-F999-4274-9981-5EBBAEFE782C}" presName="Accent1Text" presStyleLbl="node1" presStyleIdx="1" presStyleCnt="8" custScaleX="295188" custScaleY="94470" custLinFactNeighborX="-80184" custLinFactNeighborY="82219"/>
      <dgm:spPr/>
    </dgm:pt>
    <dgm:pt modelId="{105DE048-F308-4A7E-90DC-927B52B4F8FB}" type="pres">
      <dgm:prSet presAssocID="{C8A2A998-F999-4274-9981-5EBBAEFE782C}" presName="spaceBetweenRectangles" presStyleCnt="0"/>
      <dgm:spPr/>
    </dgm:pt>
    <dgm:pt modelId="{37FB356B-4943-4993-8353-79C983EC6120}" type="pres">
      <dgm:prSet presAssocID="{E34A73BC-4F73-4CC3-A6A5-2523E2679112}" presName="composite" presStyleCnt="0"/>
      <dgm:spPr/>
    </dgm:pt>
    <dgm:pt modelId="{6FA4FF94-1362-49FF-BF98-446DC353B2D6}" type="pres">
      <dgm:prSet presAssocID="{E34A73BC-4F73-4CC3-A6A5-2523E2679112}" presName="Parent1" presStyleLbl="node1" presStyleIdx="2" presStyleCnt="8" custScaleX="280993" custScaleY="87358" custLinFactX="100000" custLinFactNeighborX="101337" custLinFactNeighborY="3069">
        <dgm:presLayoutVars>
          <dgm:chMax val="1"/>
          <dgm:chPref val="1"/>
          <dgm:bulletEnabled val="1"/>
        </dgm:presLayoutVars>
      </dgm:prSet>
      <dgm:spPr/>
    </dgm:pt>
    <dgm:pt modelId="{0C4A0327-F177-4712-9CD3-F36DA4F7E9D2}" type="pres">
      <dgm:prSet presAssocID="{E34A73BC-4F73-4CC3-A6A5-2523E2679112}" presName="Childtext1" presStyleLbl="revTx" presStyleIdx="1" presStyleCnt="4" custScaleX="214293" custScaleY="115343" custLinFactNeighborX="-19897" custLinFactNeighborY="1509">
        <dgm:presLayoutVars>
          <dgm:chMax val="0"/>
          <dgm:chPref val="0"/>
          <dgm:bulletEnabled val="1"/>
        </dgm:presLayoutVars>
      </dgm:prSet>
      <dgm:spPr/>
    </dgm:pt>
    <dgm:pt modelId="{C1991443-E637-40B0-ABE1-1BF6D809E577}" type="pres">
      <dgm:prSet presAssocID="{E34A73BC-4F73-4CC3-A6A5-2523E2679112}" presName="BalanceSpacing" presStyleCnt="0"/>
      <dgm:spPr/>
    </dgm:pt>
    <dgm:pt modelId="{F351B603-7027-4449-A5B1-580F1A513BEC}" type="pres">
      <dgm:prSet presAssocID="{E34A73BC-4F73-4CC3-A6A5-2523E2679112}" presName="BalanceSpacing1" presStyleCnt="0"/>
      <dgm:spPr/>
    </dgm:pt>
    <dgm:pt modelId="{A8E58728-EAB0-4799-BB69-786FAC04108F}" type="pres">
      <dgm:prSet presAssocID="{0F021DE0-A402-4444-9B01-8AAD2DD480CB}" presName="Accent1Text" presStyleLbl="node1" presStyleIdx="3" presStyleCnt="8" custScaleX="336881" custScaleY="101182" custLinFactNeighborX="-75422" custLinFactNeighborY="-81857"/>
      <dgm:spPr/>
    </dgm:pt>
    <dgm:pt modelId="{87BA2709-1FC3-437F-97AA-F672BBC359AE}" type="pres">
      <dgm:prSet presAssocID="{0F021DE0-A402-4444-9B01-8AAD2DD480CB}" presName="spaceBetweenRectangles" presStyleCnt="0"/>
      <dgm:spPr/>
    </dgm:pt>
    <dgm:pt modelId="{2F0BD46E-127E-4A00-8800-B60E09850B57}" type="pres">
      <dgm:prSet presAssocID="{0CC217AD-AE08-4FAA-9C17-570875125C84}" presName="composite" presStyleCnt="0"/>
      <dgm:spPr/>
    </dgm:pt>
    <dgm:pt modelId="{396A24F5-7416-4EED-978A-DCEB2F3B79E7}" type="pres">
      <dgm:prSet presAssocID="{0CC217AD-AE08-4FAA-9C17-570875125C84}" presName="Parent1" presStyleLbl="node1" presStyleIdx="4" presStyleCnt="8" custScaleX="187024" custScaleY="59166" custLinFactX="96095" custLinFactNeighborX="100000" custLinFactNeighborY="1113">
        <dgm:presLayoutVars>
          <dgm:chMax val="1"/>
          <dgm:chPref val="1"/>
          <dgm:bulletEnabled val="1"/>
        </dgm:presLayoutVars>
      </dgm:prSet>
      <dgm:spPr/>
    </dgm:pt>
    <dgm:pt modelId="{447A1367-CC6B-4374-BFCC-2E13B84B4353}" type="pres">
      <dgm:prSet presAssocID="{0CC217AD-AE08-4FAA-9C17-570875125C84}" presName="Childtext1" presStyleLbl="revTx" presStyleIdx="2" presStyleCnt="4" custLinFactX="-42577" custLinFactNeighborX="-100000" custLinFactNeighborY="3478">
        <dgm:presLayoutVars>
          <dgm:chMax val="0"/>
          <dgm:chPref val="0"/>
          <dgm:bulletEnabled val="1"/>
        </dgm:presLayoutVars>
      </dgm:prSet>
      <dgm:spPr/>
    </dgm:pt>
    <dgm:pt modelId="{F8B56F15-1064-4F70-8140-5183DCA27395}" type="pres">
      <dgm:prSet presAssocID="{0CC217AD-AE08-4FAA-9C17-570875125C84}" presName="BalanceSpacing" presStyleCnt="0"/>
      <dgm:spPr/>
    </dgm:pt>
    <dgm:pt modelId="{AD57DA62-B294-4011-9D40-614F68B2F850}" type="pres">
      <dgm:prSet presAssocID="{0CC217AD-AE08-4FAA-9C17-570875125C84}" presName="BalanceSpacing1" presStyleCnt="0"/>
      <dgm:spPr/>
    </dgm:pt>
    <dgm:pt modelId="{FFEF4541-9C23-4403-A03B-09A25D32F5B1}" type="pres">
      <dgm:prSet presAssocID="{0E38E843-6D98-4428-BCCE-5E1827737CC6}" presName="Accent1Text" presStyleLbl="node1" presStyleIdx="5" presStyleCnt="8" custScaleX="184014" custScaleY="61408" custLinFactX="2706" custLinFactNeighborX="100000" custLinFactNeighborY="3091"/>
      <dgm:spPr/>
    </dgm:pt>
    <dgm:pt modelId="{BC4B611C-902F-496B-8F5C-8ACB83B32D15}" type="pres">
      <dgm:prSet presAssocID="{0E38E843-6D98-4428-BCCE-5E1827737CC6}" presName="spaceBetweenRectangles" presStyleCnt="0"/>
      <dgm:spPr/>
    </dgm:pt>
    <dgm:pt modelId="{7BD0CB02-F056-4685-8AB7-A3EF06EB8A4D}" type="pres">
      <dgm:prSet presAssocID="{FC8E04CF-891F-435C-B329-69DD8CEDDAAA}" presName="composite" presStyleCnt="0"/>
      <dgm:spPr/>
    </dgm:pt>
    <dgm:pt modelId="{429BB078-3C48-45C3-B52A-7BC5D3EC5DE5}" type="pres">
      <dgm:prSet presAssocID="{FC8E04CF-891F-435C-B329-69DD8CEDDAAA}" presName="Parent1" presStyleLbl="node1" presStyleIdx="6" presStyleCnt="8" custScaleX="204886" custScaleY="61160" custLinFactX="65813" custLinFactNeighborX="100000" custLinFactNeighborY="11444">
        <dgm:presLayoutVars>
          <dgm:chMax val="1"/>
          <dgm:chPref val="1"/>
          <dgm:bulletEnabled val="1"/>
        </dgm:presLayoutVars>
      </dgm:prSet>
      <dgm:spPr/>
    </dgm:pt>
    <dgm:pt modelId="{94F5A4B4-8C92-41E2-96EF-A6EDAA38823A}" type="pres">
      <dgm:prSet presAssocID="{FC8E04CF-891F-435C-B329-69DD8CEDDAAA}" presName="Childtext1" presStyleLbl="revTx" presStyleIdx="3" presStyleCnt="4">
        <dgm:presLayoutVars>
          <dgm:chMax val="0"/>
          <dgm:chPref val="0"/>
          <dgm:bulletEnabled val="1"/>
        </dgm:presLayoutVars>
      </dgm:prSet>
      <dgm:spPr/>
    </dgm:pt>
    <dgm:pt modelId="{16E5C2B7-0E5D-497E-87B1-F235DB85EE13}" type="pres">
      <dgm:prSet presAssocID="{FC8E04CF-891F-435C-B329-69DD8CEDDAAA}" presName="BalanceSpacing" presStyleCnt="0"/>
      <dgm:spPr/>
    </dgm:pt>
    <dgm:pt modelId="{5106E232-2305-409C-911F-E48E0D5DD64C}" type="pres">
      <dgm:prSet presAssocID="{FC8E04CF-891F-435C-B329-69DD8CEDDAAA}" presName="BalanceSpacing1" presStyleCnt="0"/>
      <dgm:spPr/>
    </dgm:pt>
    <dgm:pt modelId="{C588F9B0-CB05-4C74-B52E-33AE8AEDA87A}" type="pres">
      <dgm:prSet presAssocID="{77CCEDD6-5B6D-419B-95EE-8F1F496C6641}" presName="Accent1Text" presStyleLbl="node1" presStyleIdx="7" presStyleCnt="8" custScaleX="211470" custScaleY="60905" custLinFactX="-77552" custLinFactNeighborX="-100000" custLinFactNeighborY="10840"/>
      <dgm:spPr/>
    </dgm:pt>
  </dgm:ptLst>
  <dgm:cxnLst>
    <dgm:cxn modelId="{74530605-8862-43BC-93C9-DE2709143201}" type="presOf" srcId="{77CCEDD6-5B6D-419B-95EE-8F1F496C6641}" destId="{C588F9B0-CB05-4C74-B52E-33AE8AEDA87A}" srcOrd="0" destOrd="0" presId="urn:microsoft.com/office/officeart/2008/layout/AlternatingHexagons"/>
    <dgm:cxn modelId="{76F7DE1B-B3D2-47F4-B7A3-9C429AEB8EA7}" srcId="{E34A73BC-4F73-4CC3-A6A5-2523E2679112}" destId="{86395F22-E269-4D31-A777-D020BE6BAF67}" srcOrd="0" destOrd="0" parTransId="{0B211E22-94F9-4C61-B1F0-293D45DA2D89}" sibTransId="{8274192E-AE07-4FD3-B9BA-7F401C46372D}"/>
    <dgm:cxn modelId="{7B3DA049-21A7-425F-9385-442B2A318297}" type="presOf" srcId="{BC84C593-1645-4276-99A5-911CFE5CAE85}" destId="{53C8B161-7FED-499E-BE28-47A6EEC13BDC}" srcOrd="0" destOrd="0" presId="urn:microsoft.com/office/officeart/2008/layout/AlternatingHexagons"/>
    <dgm:cxn modelId="{AC2E344A-538E-47D6-BFAF-17DBCC5DD032}" srcId="{BC84C593-1645-4276-99A5-911CFE5CAE85}" destId="{E602995A-C0EE-4573-B3CE-188CEB93163B}" srcOrd="0" destOrd="0" parTransId="{20381A1E-2756-4C4F-B8BD-0EACA0E27AD1}" sibTransId="{C8A2A998-F999-4274-9981-5EBBAEFE782C}"/>
    <dgm:cxn modelId="{A10C437C-807A-4F5D-9D85-57478475E8EB}" srcId="{BC84C593-1645-4276-99A5-911CFE5CAE85}" destId="{0CC217AD-AE08-4FAA-9C17-570875125C84}" srcOrd="2" destOrd="0" parTransId="{58B746ED-CDB9-40E3-8612-392CE41AE649}" sibTransId="{0E38E843-6D98-4428-BCCE-5E1827737CC6}"/>
    <dgm:cxn modelId="{763FC37E-C059-4337-9FC8-F3B527E0C73D}" type="presOf" srcId="{86395F22-E269-4D31-A777-D020BE6BAF67}" destId="{0C4A0327-F177-4712-9CD3-F36DA4F7E9D2}" srcOrd="0" destOrd="0" presId="urn:microsoft.com/office/officeart/2008/layout/AlternatingHexagons"/>
    <dgm:cxn modelId="{8B3A0284-A128-497D-B150-F037E84A678F}" type="presOf" srcId="{E602995A-C0EE-4573-B3CE-188CEB93163B}" destId="{D554E773-D06C-4C58-A378-DDC3774D0560}" srcOrd="0" destOrd="0" presId="urn:microsoft.com/office/officeart/2008/layout/AlternatingHexagons"/>
    <dgm:cxn modelId="{446BAAAA-6731-4C42-BA27-22DDFDCAD2F8}" type="presOf" srcId="{0E38E843-6D98-4428-BCCE-5E1827737CC6}" destId="{FFEF4541-9C23-4403-A03B-09A25D32F5B1}" srcOrd="0" destOrd="0" presId="urn:microsoft.com/office/officeart/2008/layout/AlternatingHexagons"/>
    <dgm:cxn modelId="{64091DB7-BB36-4FD4-84A1-808B383639AC}" type="presOf" srcId="{E34A73BC-4F73-4CC3-A6A5-2523E2679112}" destId="{6FA4FF94-1362-49FF-BF98-446DC353B2D6}" srcOrd="0" destOrd="0" presId="urn:microsoft.com/office/officeart/2008/layout/AlternatingHexagons"/>
    <dgm:cxn modelId="{816F71B7-1328-4D3C-BDFF-21361B2AED9F}" type="presOf" srcId="{FC8E04CF-891F-435C-B329-69DD8CEDDAAA}" destId="{429BB078-3C48-45C3-B52A-7BC5D3EC5DE5}" srcOrd="0" destOrd="0" presId="urn:microsoft.com/office/officeart/2008/layout/AlternatingHexagons"/>
    <dgm:cxn modelId="{6959FFC7-1D20-43DA-8B49-0DAE9E366D99}" type="presOf" srcId="{C8A2A998-F999-4274-9981-5EBBAEFE782C}" destId="{93DF9B8E-E133-46BF-831A-25BA310A23F0}" srcOrd="0" destOrd="0" presId="urn:microsoft.com/office/officeart/2008/layout/AlternatingHexagons"/>
    <dgm:cxn modelId="{5A7DFAD9-50DA-407B-814C-B9B85AD26AA0}" srcId="{BC84C593-1645-4276-99A5-911CFE5CAE85}" destId="{E34A73BC-4F73-4CC3-A6A5-2523E2679112}" srcOrd="1" destOrd="0" parTransId="{210DD43B-6F01-4BD7-869B-6AA4998AD315}" sibTransId="{0F021DE0-A402-4444-9B01-8AAD2DD480CB}"/>
    <dgm:cxn modelId="{DF67BFDF-7639-4633-A250-79135739FCD6}" type="presOf" srcId="{0CC217AD-AE08-4FAA-9C17-570875125C84}" destId="{396A24F5-7416-4EED-978A-DCEB2F3B79E7}" srcOrd="0" destOrd="0" presId="urn:microsoft.com/office/officeart/2008/layout/AlternatingHexagons"/>
    <dgm:cxn modelId="{1FE3A5E6-736F-4DF0-AB23-ECAF923EFF6C}" srcId="{BC84C593-1645-4276-99A5-911CFE5CAE85}" destId="{FC8E04CF-891F-435C-B329-69DD8CEDDAAA}" srcOrd="3" destOrd="0" parTransId="{811D2B70-4D36-4722-956A-5C5596B2805B}" sibTransId="{77CCEDD6-5B6D-419B-95EE-8F1F496C6641}"/>
    <dgm:cxn modelId="{BC2E57F6-9F8E-435B-A864-CD964404BA1E}" type="presOf" srcId="{0F021DE0-A402-4444-9B01-8AAD2DD480CB}" destId="{A8E58728-EAB0-4799-BB69-786FAC04108F}" srcOrd="0" destOrd="0" presId="urn:microsoft.com/office/officeart/2008/layout/AlternatingHexagons"/>
    <dgm:cxn modelId="{9E7A64CE-21F8-4F03-814A-275FE7F93AB3}" type="presParOf" srcId="{53C8B161-7FED-499E-BE28-47A6EEC13BDC}" destId="{07353541-CD36-420E-BD4E-325A46FF2034}" srcOrd="0" destOrd="0" presId="urn:microsoft.com/office/officeart/2008/layout/AlternatingHexagons"/>
    <dgm:cxn modelId="{669D4255-3589-4E25-AE91-A0D94C8AF54E}" type="presParOf" srcId="{07353541-CD36-420E-BD4E-325A46FF2034}" destId="{D554E773-D06C-4C58-A378-DDC3774D0560}" srcOrd="0" destOrd="0" presId="urn:microsoft.com/office/officeart/2008/layout/AlternatingHexagons"/>
    <dgm:cxn modelId="{B7DDEBDB-A987-4F7F-A031-2C5C81C41201}" type="presParOf" srcId="{07353541-CD36-420E-BD4E-325A46FF2034}" destId="{F6898569-6694-4821-9D81-3B5E13ACD199}" srcOrd="1" destOrd="0" presId="urn:microsoft.com/office/officeart/2008/layout/AlternatingHexagons"/>
    <dgm:cxn modelId="{A97CAF17-ACDA-49E4-A8BE-CC3F51BA7513}" type="presParOf" srcId="{07353541-CD36-420E-BD4E-325A46FF2034}" destId="{D46E01D3-14FC-4A80-BDEB-367049607BFB}" srcOrd="2" destOrd="0" presId="urn:microsoft.com/office/officeart/2008/layout/AlternatingHexagons"/>
    <dgm:cxn modelId="{60314D8A-CF84-490D-B734-C85AAB542F58}" type="presParOf" srcId="{07353541-CD36-420E-BD4E-325A46FF2034}" destId="{FF17000B-E797-49D8-B119-AB5F7E05831E}" srcOrd="3" destOrd="0" presId="urn:microsoft.com/office/officeart/2008/layout/AlternatingHexagons"/>
    <dgm:cxn modelId="{ADEF7CB9-CCA5-4169-93FE-59226411C613}" type="presParOf" srcId="{07353541-CD36-420E-BD4E-325A46FF2034}" destId="{93DF9B8E-E133-46BF-831A-25BA310A23F0}" srcOrd="4" destOrd="0" presId="urn:microsoft.com/office/officeart/2008/layout/AlternatingHexagons"/>
    <dgm:cxn modelId="{8620A91A-83EA-4204-B714-331AEFA0F963}" type="presParOf" srcId="{53C8B161-7FED-499E-BE28-47A6EEC13BDC}" destId="{105DE048-F308-4A7E-90DC-927B52B4F8FB}" srcOrd="1" destOrd="0" presId="urn:microsoft.com/office/officeart/2008/layout/AlternatingHexagons"/>
    <dgm:cxn modelId="{B8CF8F23-8AD3-4065-8254-37A3753E66DF}" type="presParOf" srcId="{53C8B161-7FED-499E-BE28-47A6EEC13BDC}" destId="{37FB356B-4943-4993-8353-79C983EC6120}" srcOrd="2" destOrd="0" presId="urn:microsoft.com/office/officeart/2008/layout/AlternatingHexagons"/>
    <dgm:cxn modelId="{1900B479-F943-4566-A402-EE8CFF4C5149}" type="presParOf" srcId="{37FB356B-4943-4993-8353-79C983EC6120}" destId="{6FA4FF94-1362-49FF-BF98-446DC353B2D6}" srcOrd="0" destOrd="0" presId="urn:microsoft.com/office/officeart/2008/layout/AlternatingHexagons"/>
    <dgm:cxn modelId="{64265D90-E0CD-4374-B644-2A4E22E039EA}" type="presParOf" srcId="{37FB356B-4943-4993-8353-79C983EC6120}" destId="{0C4A0327-F177-4712-9CD3-F36DA4F7E9D2}" srcOrd="1" destOrd="0" presId="urn:microsoft.com/office/officeart/2008/layout/AlternatingHexagons"/>
    <dgm:cxn modelId="{80FEE3CF-9DFB-48F3-AF89-0089BEDC959F}" type="presParOf" srcId="{37FB356B-4943-4993-8353-79C983EC6120}" destId="{C1991443-E637-40B0-ABE1-1BF6D809E577}" srcOrd="2" destOrd="0" presId="urn:microsoft.com/office/officeart/2008/layout/AlternatingHexagons"/>
    <dgm:cxn modelId="{8E153707-28D2-4403-AD42-5AD9D617435B}" type="presParOf" srcId="{37FB356B-4943-4993-8353-79C983EC6120}" destId="{F351B603-7027-4449-A5B1-580F1A513BEC}" srcOrd="3" destOrd="0" presId="urn:microsoft.com/office/officeart/2008/layout/AlternatingHexagons"/>
    <dgm:cxn modelId="{17DB9CFD-1FEC-4BA1-8A70-B668D9EDCA71}" type="presParOf" srcId="{37FB356B-4943-4993-8353-79C983EC6120}" destId="{A8E58728-EAB0-4799-BB69-786FAC04108F}" srcOrd="4" destOrd="0" presId="urn:microsoft.com/office/officeart/2008/layout/AlternatingHexagons"/>
    <dgm:cxn modelId="{A751B734-AFF4-4836-B913-361004B50A5A}" type="presParOf" srcId="{53C8B161-7FED-499E-BE28-47A6EEC13BDC}" destId="{87BA2709-1FC3-437F-97AA-F672BBC359AE}" srcOrd="3" destOrd="0" presId="urn:microsoft.com/office/officeart/2008/layout/AlternatingHexagons"/>
    <dgm:cxn modelId="{44A15282-E9F9-4626-8343-BC558C857CBD}" type="presParOf" srcId="{53C8B161-7FED-499E-BE28-47A6EEC13BDC}" destId="{2F0BD46E-127E-4A00-8800-B60E09850B57}" srcOrd="4" destOrd="0" presId="urn:microsoft.com/office/officeart/2008/layout/AlternatingHexagons"/>
    <dgm:cxn modelId="{9209478F-65DE-42F0-B565-306E4C12BC7F}" type="presParOf" srcId="{2F0BD46E-127E-4A00-8800-B60E09850B57}" destId="{396A24F5-7416-4EED-978A-DCEB2F3B79E7}" srcOrd="0" destOrd="0" presId="urn:microsoft.com/office/officeart/2008/layout/AlternatingHexagons"/>
    <dgm:cxn modelId="{64254BCF-B2D2-4945-8EFC-9F5A822FBD35}" type="presParOf" srcId="{2F0BD46E-127E-4A00-8800-B60E09850B57}" destId="{447A1367-CC6B-4374-BFCC-2E13B84B4353}" srcOrd="1" destOrd="0" presId="urn:microsoft.com/office/officeart/2008/layout/AlternatingHexagons"/>
    <dgm:cxn modelId="{C5DCF94C-41F6-4BEB-82B8-37A7C1ACCEC9}" type="presParOf" srcId="{2F0BD46E-127E-4A00-8800-B60E09850B57}" destId="{F8B56F15-1064-4F70-8140-5183DCA27395}" srcOrd="2" destOrd="0" presId="urn:microsoft.com/office/officeart/2008/layout/AlternatingHexagons"/>
    <dgm:cxn modelId="{52FCAB44-679B-4FDD-B78A-7125A0CD6DD6}" type="presParOf" srcId="{2F0BD46E-127E-4A00-8800-B60E09850B57}" destId="{AD57DA62-B294-4011-9D40-614F68B2F850}" srcOrd="3" destOrd="0" presId="urn:microsoft.com/office/officeart/2008/layout/AlternatingHexagons"/>
    <dgm:cxn modelId="{033EC4F8-2FAA-49BE-8E20-7ABF253A8497}" type="presParOf" srcId="{2F0BD46E-127E-4A00-8800-B60E09850B57}" destId="{FFEF4541-9C23-4403-A03B-09A25D32F5B1}" srcOrd="4" destOrd="0" presId="urn:microsoft.com/office/officeart/2008/layout/AlternatingHexagons"/>
    <dgm:cxn modelId="{EF54E7F9-01D1-4B9E-B259-CFA7748639BB}" type="presParOf" srcId="{53C8B161-7FED-499E-BE28-47A6EEC13BDC}" destId="{BC4B611C-902F-496B-8F5C-8ACB83B32D15}" srcOrd="5" destOrd="0" presId="urn:microsoft.com/office/officeart/2008/layout/AlternatingHexagons"/>
    <dgm:cxn modelId="{92568401-2CA3-44D7-901B-69A80EC9AA77}" type="presParOf" srcId="{53C8B161-7FED-499E-BE28-47A6EEC13BDC}" destId="{7BD0CB02-F056-4685-8AB7-A3EF06EB8A4D}" srcOrd="6" destOrd="0" presId="urn:microsoft.com/office/officeart/2008/layout/AlternatingHexagons"/>
    <dgm:cxn modelId="{44D4E803-FC61-4933-A932-DF82CC51C08E}" type="presParOf" srcId="{7BD0CB02-F056-4685-8AB7-A3EF06EB8A4D}" destId="{429BB078-3C48-45C3-B52A-7BC5D3EC5DE5}" srcOrd="0" destOrd="0" presId="urn:microsoft.com/office/officeart/2008/layout/AlternatingHexagons"/>
    <dgm:cxn modelId="{52887CE2-7A72-4ABF-AEE6-B9DECB1A5414}" type="presParOf" srcId="{7BD0CB02-F056-4685-8AB7-A3EF06EB8A4D}" destId="{94F5A4B4-8C92-41E2-96EF-A6EDAA38823A}" srcOrd="1" destOrd="0" presId="urn:microsoft.com/office/officeart/2008/layout/AlternatingHexagons"/>
    <dgm:cxn modelId="{E6169468-5D80-4DD1-B9FC-9EA8123CD33E}" type="presParOf" srcId="{7BD0CB02-F056-4685-8AB7-A3EF06EB8A4D}" destId="{16E5C2B7-0E5D-497E-87B1-F235DB85EE13}" srcOrd="2" destOrd="0" presId="urn:microsoft.com/office/officeart/2008/layout/AlternatingHexagons"/>
    <dgm:cxn modelId="{96900B46-841B-48BA-B745-E82B107602AD}" type="presParOf" srcId="{7BD0CB02-F056-4685-8AB7-A3EF06EB8A4D}" destId="{5106E232-2305-409C-911F-E48E0D5DD64C}" srcOrd="3" destOrd="0" presId="urn:microsoft.com/office/officeart/2008/layout/AlternatingHexagons"/>
    <dgm:cxn modelId="{490E3FFA-48DB-41DC-8F90-4997C0469C2F}" type="presParOf" srcId="{7BD0CB02-F056-4685-8AB7-A3EF06EB8A4D}" destId="{C588F9B0-CB05-4C74-B52E-33AE8AEDA87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9EEE5-6E11-4D27-A0C7-94E95945D553}" type="doc">
      <dgm:prSet loTypeId="urn:microsoft.com/office/officeart/2005/8/layout/vList5" loCatId="list" qsTypeId="urn:microsoft.com/office/officeart/2005/8/quickstyle/simple2" qsCatId="simple" csTypeId="urn:microsoft.com/office/officeart/2005/8/colors/accent1_5" csCatId="accent1" phldr="1"/>
      <dgm:spPr/>
      <dgm:t>
        <a:bodyPr/>
        <a:lstStyle/>
        <a:p>
          <a:endParaRPr lang="en-US"/>
        </a:p>
      </dgm:t>
    </dgm:pt>
    <dgm:pt modelId="{CA3ADBFE-8581-4114-AADB-C9B15EDC54A6}">
      <dgm:prSet phldrT="[Text]" custT="1"/>
      <dgm:spPr/>
      <dgm:t>
        <a:bodyPr/>
        <a:lstStyle/>
        <a:p>
          <a:pPr rtl="1"/>
          <a:r>
            <a:rPr lang="ar-SA" sz="1200" dirty="0">
              <a:solidFill>
                <a:schemeClr val="tx2"/>
              </a:solidFill>
              <a:latin typeface="+mj-lt"/>
              <a:ea typeface="Calibri" panose="020F0502020204030204" pitchFamily="34" charset="0"/>
              <a:cs typeface="B Titr" panose="00000700000000000000" pitchFamily="2" charset="-78"/>
            </a:rPr>
            <a:t>فرآیند اول: شناسایی اموال غیرمنقول </a:t>
          </a:r>
          <a:endParaRPr lang="en-US" sz="1200" dirty="0">
            <a:solidFill>
              <a:schemeClr val="tx2"/>
            </a:solidFill>
          </a:endParaRPr>
        </a:p>
      </dgm:t>
    </dgm:pt>
    <dgm:pt modelId="{BF6B848C-6EF1-4409-9D8C-61F70770531B}" type="parTrans" cxnId="{55796BB5-21D9-4CED-9A37-73B135C51B57}">
      <dgm:prSet/>
      <dgm:spPr/>
      <dgm:t>
        <a:bodyPr/>
        <a:lstStyle/>
        <a:p>
          <a:endParaRPr lang="en-US"/>
        </a:p>
      </dgm:t>
    </dgm:pt>
    <dgm:pt modelId="{4CD5C60C-D455-49C4-A9C7-84DE445D0D76}" type="sibTrans" cxnId="{55796BB5-21D9-4CED-9A37-73B135C51B57}">
      <dgm:prSet/>
      <dgm:spPr/>
      <dgm:t>
        <a:bodyPr/>
        <a:lstStyle/>
        <a:p>
          <a:endParaRPr lang="en-US"/>
        </a:p>
      </dgm:t>
    </dgm:pt>
    <dgm:pt modelId="{5E56D3EC-CA7C-4BC2-A5CD-84158797AA66}">
      <dgm:prSet phldrT="[Text]" custT="1"/>
      <dgm:spPr/>
      <dgm:t>
        <a:bodyPr/>
        <a:lstStyle/>
        <a:p>
          <a:pPr algn="r" rtl="1"/>
          <a:r>
            <a:rPr lang="fa-IR" sz="1000" b="1">
              <a:latin typeface="+mj-lt"/>
              <a:ea typeface="Calibri" panose="020F0502020204030204" pitchFamily="34" charset="0"/>
              <a:cs typeface="B Lotus" panose="00000400000000000000" pitchFamily="2" charset="-78"/>
            </a:rPr>
            <a:t>1-</a:t>
          </a:r>
          <a:r>
            <a:rPr lang="ar-SA" sz="1000" b="1">
              <a:latin typeface="+mj-lt"/>
              <a:ea typeface="Calibri" panose="020F0502020204030204" pitchFamily="34" charset="0"/>
              <a:cs typeface="B Lotus" panose="00000400000000000000" pitchFamily="2" charset="-78"/>
            </a:rPr>
            <a:t>ثبت اطلاعات در سازمانه سادا، توسط دستگاه اجرایی</a:t>
          </a:r>
          <a:endParaRPr lang="en-US" sz="1000" dirty="0"/>
        </a:p>
      </dgm:t>
    </dgm:pt>
    <dgm:pt modelId="{8C6EB7E8-4820-486A-B201-508EA708CF92}" type="parTrans" cxnId="{DD34ACE3-4F11-488B-AF44-6F14DACA9403}">
      <dgm:prSet/>
      <dgm:spPr/>
      <dgm:t>
        <a:bodyPr/>
        <a:lstStyle/>
        <a:p>
          <a:endParaRPr lang="en-US"/>
        </a:p>
      </dgm:t>
    </dgm:pt>
    <dgm:pt modelId="{D4695ED2-42D3-400E-9CB1-117EC82BA94F}" type="sibTrans" cxnId="{DD34ACE3-4F11-488B-AF44-6F14DACA9403}">
      <dgm:prSet/>
      <dgm:spPr/>
      <dgm:t>
        <a:bodyPr/>
        <a:lstStyle/>
        <a:p>
          <a:endParaRPr lang="en-US"/>
        </a:p>
      </dgm:t>
    </dgm:pt>
    <dgm:pt modelId="{4C9906D1-CF69-4A68-AC7E-559E8928336E}">
      <dgm:prSet custT="1"/>
      <dgm:spPr/>
      <dgm:t>
        <a:bodyPr/>
        <a:lstStyle/>
        <a:p>
          <a:pPr rtl="1"/>
          <a:r>
            <a:rPr lang="fa-IR" sz="1000" b="1" dirty="0">
              <a:latin typeface="+mj-lt"/>
              <a:ea typeface="Calibri" panose="020F0502020204030204" pitchFamily="34" charset="0"/>
              <a:cs typeface="B Lotus" panose="00000400000000000000" pitchFamily="2" charset="-78"/>
            </a:rPr>
            <a:t>2-</a:t>
          </a:r>
          <a:r>
            <a:rPr lang="ar-SA" sz="1000" b="1" dirty="0">
              <a:latin typeface="+mj-lt"/>
              <a:ea typeface="Calibri" panose="020F0502020204030204" pitchFamily="34" charset="0"/>
              <a:cs typeface="B Lotus" panose="00000400000000000000" pitchFamily="2" charset="-78"/>
            </a:rPr>
            <a:t>تبادل اطلاعات با سامانه های </a:t>
          </a:r>
          <a:r>
            <a:rPr lang="ar-SA" sz="1100" b="1" dirty="0">
              <a:latin typeface="+mj-lt"/>
              <a:ea typeface="Calibri" panose="020F0502020204030204" pitchFamily="34" charset="0"/>
              <a:cs typeface="B Lotus" panose="00000400000000000000" pitchFamily="2" charset="-78"/>
            </a:rPr>
            <a:t>سایر</a:t>
          </a:r>
          <a:r>
            <a:rPr lang="ar-SA" sz="1000" b="1" dirty="0">
              <a:latin typeface="+mj-lt"/>
              <a:ea typeface="Calibri" panose="020F0502020204030204" pitchFamily="34" charset="0"/>
              <a:cs typeface="B Lotus" panose="00000400000000000000" pitchFamily="2" charset="-78"/>
            </a:rPr>
            <a:t> دستگاه ها</a:t>
          </a:r>
          <a:endParaRPr lang="en-US" sz="1000" b="1" dirty="0">
            <a:latin typeface="+mj-lt"/>
            <a:ea typeface="Calibri" panose="020F0502020204030204" pitchFamily="34" charset="0"/>
            <a:cs typeface="B Lotus" panose="00000400000000000000" pitchFamily="2" charset="-78"/>
          </a:endParaRPr>
        </a:p>
      </dgm:t>
    </dgm:pt>
    <dgm:pt modelId="{B5626724-762B-4DA1-B1A9-43D5D2753DCE}" type="parTrans" cxnId="{E74055D1-6788-4BF4-872B-C409E5AF1384}">
      <dgm:prSet/>
      <dgm:spPr/>
      <dgm:t>
        <a:bodyPr/>
        <a:lstStyle/>
        <a:p>
          <a:endParaRPr lang="en-US"/>
        </a:p>
      </dgm:t>
    </dgm:pt>
    <dgm:pt modelId="{7A375C7C-153D-4FEA-ACB2-515E8ABB14AA}" type="sibTrans" cxnId="{E74055D1-6788-4BF4-872B-C409E5AF1384}">
      <dgm:prSet/>
      <dgm:spPr/>
      <dgm:t>
        <a:bodyPr/>
        <a:lstStyle/>
        <a:p>
          <a:endParaRPr lang="en-US"/>
        </a:p>
      </dgm:t>
    </dgm:pt>
    <dgm:pt modelId="{36CF0CAC-59BD-46E7-81EA-81DB053E3BCE}">
      <dgm:prSet custT="1"/>
      <dgm:spPr/>
      <dgm:t>
        <a:bodyPr/>
        <a:lstStyle/>
        <a:p>
          <a:pPr rtl="1"/>
          <a:r>
            <a:rPr lang="fa-IR" sz="1000" b="1">
              <a:latin typeface="+mj-lt"/>
              <a:ea typeface="Calibri" panose="020F0502020204030204" pitchFamily="34" charset="0"/>
              <a:cs typeface="B Lotus" panose="00000400000000000000" pitchFamily="2" charset="-78"/>
            </a:rPr>
            <a:t>3-</a:t>
          </a:r>
          <a:r>
            <a:rPr lang="ar-SA" sz="1000" b="1">
              <a:latin typeface="+mj-lt"/>
              <a:ea typeface="Calibri" panose="020F0502020204030204" pitchFamily="34" charset="0"/>
              <a:cs typeface="B Lotus" panose="00000400000000000000" pitchFamily="2" charset="-78"/>
            </a:rPr>
            <a:t>سوت زنی </a:t>
          </a:r>
          <a:endParaRPr lang="en-US" sz="1000" b="1" dirty="0">
            <a:latin typeface="+mj-lt"/>
            <a:ea typeface="Calibri" panose="020F0502020204030204" pitchFamily="34" charset="0"/>
            <a:cs typeface="B Lotus" panose="00000400000000000000" pitchFamily="2" charset="-78"/>
          </a:endParaRPr>
        </a:p>
      </dgm:t>
    </dgm:pt>
    <dgm:pt modelId="{31758E8F-6D99-442D-9CC4-639D2F385FC6}" type="parTrans" cxnId="{67E760D8-F65B-4B58-B1AA-9926ED7569E4}">
      <dgm:prSet/>
      <dgm:spPr/>
      <dgm:t>
        <a:bodyPr/>
        <a:lstStyle/>
        <a:p>
          <a:endParaRPr lang="en-US"/>
        </a:p>
      </dgm:t>
    </dgm:pt>
    <dgm:pt modelId="{509BF42B-51EC-401F-897F-8E6466A4F74F}" type="sibTrans" cxnId="{67E760D8-F65B-4B58-B1AA-9926ED7569E4}">
      <dgm:prSet/>
      <dgm:spPr/>
      <dgm:t>
        <a:bodyPr/>
        <a:lstStyle/>
        <a:p>
          <a:endParaRPr lang="en-US"/>
        </a:p>
      </dgm:t>
    </dgm:pt>
    <dgm:pt modelId="{00898086-521D-4956-88BF-24B69F4FAC36}">
      <dgm:prSet phldrT="[Text]" custT="1"/>
      <dgm:spPr/>
      <dgm:t>
        <a:bodyPr/>
        <a:lstStyle/>
        <a:p>
          <a:pPr rtl="1"/>
          <a:r>
            <a:rPr lang="ar-SA" sz="1200" dirty="0">
              <a:solidFill>
                <a:schemeClr val="tx2"/>
              </a:solidFill>
              <a:latin typeface="+mj-lt"/>
              <a:ea typeface="Calibri" panose="020F0502020204030204" pitchFamily="34" charset="0"/>
              <a:cs typeface="B Titr" panose="00000700000000000000" pitchFamily="2" charset="-78"/>
            </a:rPr>
            <a:t>فرآیند سوم: مستندسازی و تثبیت مالکیت اموال مازاد</a:t>
          </a:r>
          <a:endParaRPr lang="en-US" sz="1200" dirty="0">
            <a:solidFill>
              <a:schemeClr val="tx2"/>
            </a:solidFill>
          </a:endParaRPr>
        </a:p>
      </dgm:t>
    </dgm:pt>
    <dgm:pt modelId="{6D7261F6-C094-4253-B68E-9325997A078B}" type="parTrans" cxnId="{799E00AC-6923-4F39-984A-6AB8DB728F46}">
      <dgm:prSet/>
      <dgm:spPr/>
      <dgm:t>
        <a:bodyPr/>
        <a:lstStyle/>
        <a:p>
          <a:endParaRPr lang="en-US"/>
        </a:p>
      </dgm:t>
    </dgm:pt>
    <dgm:pt modelId="{1F9F9880-9CAC-4890-9D7F-95B525F45E09}" type="sibTrans" cxnId="{799E00AC-6923-4F39-984A-6AB8DB728F46}">
      <dgm:prSet/>
      <dgm:spPr/>
      <dgm:t>
        <a:bodyPr/>
        <a:lstStyle/>
        <a:p>
          <a:endParaRPr lang="en-US"/>
        </a:p>
      </dgm:t>
    </dgm:pt>
    <dgm:pt modelId="{A8CAA025-39BE-49CF-9542-B24451B2DA09}">
      <dgm:prSet phldrT="[Text]" custT="1"/>
      <dgm:spPr/>
      <dgm:t>
        <a:bodyPr/>
        <a:lstStyle/>
        <a:p>
          <a:pPr rtl="1"/>
          <a:r>
            <a:rPr lang="fa-IR" sz="1000" b="1">
              <a:latin typeface="+mj-lt"/>
              <a:ea typeface="Calibri" panose="020F0502020204030204" pitchFamily="34" charset="0"/>
              <a:cs typeface="B Lotus" panose="00000400000000000000" pitchFamily="2" charset="-78"/>
            </a:rPr>
            <a:t>1-</a:t>
          </a:r>
          <a:r>
            <a:rPr lang="ar-SA" sz="1000" b="1">
              <a:latin typeface="+mj-lt"/>
              <a:ea typeface="Calibri" panose="020F0502020204030204" pitchFamily="34" charset="0"/>
              <a:cs typeface="B Lotus" panose="00000400000000000000" pitchFamily="2" charset="-78"/>
            </a:rPr>
            <a:t>تهیه سند راهبردی برای دارایی ها</a:t>
          </a:r>
          <a:endParaRPr lang="en-US" sz="1000" dirty="0"/>
        </a:p>
      </dgm:t>
    </dgm:pt>
    <dgm:pt modelId="{A16BDAEE-0643-452D-8195-BACE7DA4FB28}" type="parTrans" cxnId="{BADB6328-579F-4EA7-A2D8-33BFC98606BB}">
      <dgm:prSet/>
      <dgm:spPr/>
      <dgm:t>
        <a:bodyPr/>
        <a:lstStyle/>
        <a:p>
          <a:endParaRPr lang="en-US"/>
        </a:p>
      </dgm:t>
    </dgm:pt>
    <dgm:pt modelId="{CA5DF457-1C54-4E5D-A47B-EAC1E2CE2AC4}" type="sibTrans" cxnId="{BADB6328-579F-4EA7-A2D8-33BFC98606BB}">
      <dgm:prSet/>
      <dgm:spPr/>
      <dgm:t>
        <a:bodyPr/>
        <a:lstStyle/>
        <a:p>
          <a:endParaRPr lang="en-US"/>
        </a:p>
      </dgm:t>
    </dgm:pt>
    <dgm:pt modelId="{870D6DD8-BF70-432E-80FD-205868906A8C}">
      <dgm:prSet phldrT="[Text]"/>
      <dgm:spPr/>
      <dgm:t>
        <a:bodyPr/>
        <a:lstStyle/>
        <a:p>
          <a:pPr rtl="1"/>
          <a:r>
            <a:rPr lang="ar-SA" dirty="0">
              <a:solidFill>
                <a:schemeClr val="tx2"/>
              </a:solidFill>
              <a:latin typeface="+mj-lt"/>
              <a:ea typeface="Calibri" panose="020F0502020204030204" pitchFamily="34" charset="0"/>
              <a:cs typeface="B Titr" panose="00000700000000000000" pitchFamily="2" charset="-78"/>
            </a:rPr>
            <a:t>فرآیند چهارم: آماده سازی و ارزش افزایی دارایی های مازاد</a:t>
          </a:r>
          <a:endParaRPr lang="en-US" dirty="0">
            <a:solidFill>
              <a:schemeClr val="tx2"/>
            </a:solidFill>
          </a:endParaRPr>
        </a:p>
      </dgm:t>
    </dgm:pt>
    <dgm:pt modelId="{F4A742CC-0154-403B-8D1B-785F18DEB7C3}" type="parTrans" cxnId="{CA4C0AC6-695F-4DB2-B837-63A0DE730303}">
      <dgm:prSet/>
      <dgm:spPr/>
      <dgm:t>
        <a:bodyPr/>
        <a:lstStyle/>
        <a:p>
          <a:endParaRPr lang="en-US"/>
        </a:p>
      </dgm:t>
    </dgm:pt>
    <dgm:pt modelId="{43BB3363-DEF7-4913-8075-5D738BB780C0}" type="sibTrans" cxnId="{CA4C0AC6-695F-4DB2-B837-63A0DE730303}">
      <dgm:prSet/>
      <dgm:spPr/>
      <dgm:t>
        <a:bodyPr/>
        <a:lstStyle/>
        <a:p>
          <a:endParaRPr lang="en-US"/>
        </a:p>
      </dgm:t>
    </dgm:pt>
    <dgm:pt modelId="{218CA02B-519F-4676-A990-B6778F2CDA2C}">
      <dgm:prSet phldrT="[Text]" custT="1"/>
      <dgm:spPr/>
      <dgm:t>
        <a:bodyPr/>
        <a:lstStyle/>
        <a:p>
          <a:pPr rtl="1"/>
          <a:r>
            <a:rPr lang="ar-SA" sz="1000" b="1">
              <a:latin typeface="+mj-lt"/>
              <a:ea typeface="Calibri" panose="020F0502020204030204" pitchFamily="34" charset="0"/>
              <a:cs typeface="B Lotus" panose="00000400000000000000" pitchFamily="2" charset="-78"/>
            </a:rPr>
            <a:t>تغییر کاربری، افزایش تراکم یا تفکیک اراضی؛ با همکاری وزارت راه و شهرسازی، کمیسیون ماده 5، </a:t>
          </a:r>
          <a:r>
            <a:rPr lang="fa-IR" sz="1000" b="1">
              <a:latin typeface="+mj-lt"/>
              <a:ea typeface="Calibri" panose="020F0502020204030204" pitchFamily="34" charset="0"/>
              <a:cs typeface="B Lotus" panose="00000400000000000000" pitchFamily="2" charset="-78"/>
            </a:rPr>
            <a:t> شهرداری ها و ...</a:t>
          </a:r>
          <a:endParaRPr lang="en-US" sz="1000" dirty="0"/>
        </a:p>
      </dgm:t>
    </dgm:pt>
    <dgm:pt modelId="{0F315CBD-1204-4FEB-8B62-83649C3007BD}" type="parTrans" cxnId="{33E21C59-9998-4E8C-AAD2-713927CBD40A}">
      <dgm:prSet/>
      <dgm:spPr/>
      <dgm:t>
        <a:bodyPr/>
        <a:lstStyle/>
        <a:p>
          <a:endParaRPr lang="en-US"/>
        </a:p>
      </dgm:t>
    </dgm:pt>
    <dgm:pt modelId="{FB8FE0B8-563D-41EC-AFFF-E8617E828B00}" type="sibTrans" cxnId="{33E21C59-9998-4E8C-AAD2-713927CBD40A}">
      <dgm:prSet/>
      <dgm:spPr/>
      <dgm:t>
        <a:bodyPr/>
        <a:lstStyle/>
        <a:p>
          <a:endParaRPr lang="en-US"/>
        </a:p>
      </dgm:t>
    </dgm:pt>
    <dgm:pt modelId="{9FF6F9AD-1E0A-46F9-BE88-4C27F87679DF}">
      <dgm:prSet phldrT="[Text]" custT="1"/>
      <dgm:spPr/>
      <dgm:t>
        <a:bodyPr/>
        <a:lstStyle/>
        <a:p>
          <a:pPr rtl="1"/>
          <a:r>
            <a:rPr lang="ar-SA" sz="1200" dirty="0">
              <a:solidFill>
                <a:schemeClr val="tx2"/>
              </a:solidFill>
              <a:latin typeface="+mj-lt"/>
              <a:ea typeface="Calibri" panose="020F0502020204030204" pitchFamily="34" charset="0"/>
              <a:cs typeface="B Titr" panose="00000700000000000000" pitchFamily="2" charset="-78"/>
            </a:rPr>
            <a:t>فرآیند دوم: تشخیص مازاد بودن اموال غیرمنقول </a:t>
          </a:r>
          <a:endParaRPr lang="en-US" sz="1200" dirty="0">
            <a:solidFill>
              <a:schemeClr val="tx2"/>
            </a:solidFill>
          </a:endParaRPr>
        </a:p>
      </dgm:t>
    </dgm:pt>
    <dgm:pt modelId="{169F895E-5F78-4BA0-BE6F-1F7058548BEA}" type="parTrans" cxnId="{C1C8ADF5-06D7-480D-A00D-75B83865C5B3}">
      <dgm:prSet/>
      <dgm:spPr/>
      <dgm:t>
        <a:bodyPr/>
        <a:lstStyle/>
        <a:p>
          <a:endParaRPr lang="en-US"/>
        </a:p>
      </dgm:t>
    </dgm:pt>
    <dgm:pt modelId="{D3670220-4F47-464B-BD87-DD22BD86FF15}" type="sibTrans" cxnId="{C1C8ADF5-06D7-480D-A00D-75B83865C5B3}">
      <dgm:prSet/>
      <dgm:spPr/>
      <dgm:t>
        <a:bodyPr/>
        <a:lstStyle/>
        <a:p>
          <a:endParaRPr lang="en-US"/>
        </a:p>
      </dgm:t>
    </dgm:pt>
    <dgm:pt modelId="{24B88861-11D7-4F43-A045-48AFBF5E2282}">
      <dgm:prSet phldrT="[Text]" custT="1"/>
      <dgm:spPr/>
      <dgm:t>
        <a:bodyPr/>
        <a:lstStyle/>
        <a:p>
          <a:pPr rtl="1"/>
          <a:r>
            <a:rPr lang="fa-IR" sz="1000" b="1" dirty="0">
              <a:latin typeface="+mj-lt"/>
              <a:ea typeface="Calibri" panose="020F0502020204030204" pitchFamily="34" charset="0"/>
              <a:cs typeface="B Lotus" panose="00000400000000000000" pitchFamily="2" charset="-78"/>
            </a:rPr>
            <a:t>1-</a:t>
          </a:r>
          <a:r>
            <a:rPr lang="ar-SA" sz="1000" b="1" dirty="0">
              <a:latin typeface="+mj-lt"/>
              <a:ea typeface="Calibri" panose="020F0502020204030204" pitchFamily="34" charset="0"/>
              <a:cs typeface="B Lotus" panose="00000400000000000000" pitchFamily="2" charset="-78"/>
            </a:rPr>
            <a:t>دارایی که در راستای وظایف </a:t>
          </a:r>
          <a:r>
            <a:rPr lang="fa-IR" sz="1000" b="1" dirty="0">
              <a:latin typeface="+mj-lt"/>
              <a:ea typeface="Calibri" panose="020F0502020204030204" pitchFamily="34" charset="0"/>
              <a:cs typeface="B Lotus" panose="00000400000000000000" pitchFamily="2" charset="-78"/>
            </a:rPr>
            <a:t>ذاتی</a:t>
          </a:r>
          <a:r>
            <a:rPr lang="ar-SA" sz="1000" b="1" dirty="0">
              <a:latin typeface="+mj-lt"/>
              <a:ea typeface="Calibri" panose="020F0502020204030204" pitchFamily="34" charset="0"/>
              <a:cs typeface="B Lotus" panose="00000400000000000000" pitchFamily="2" charset="-78"/>
            </a:rPr>
            <a:t> دستگاه استفاده نمی شود</a:t>
          </a:r>
          <a:endParaRPr lang="en-US" sz="1000" dirty="0"/>
        </a:p>
      </dgm:t>
    </dgm:pt>
    <dgm:pt modelId="{46FEBFAB-EEC0-4BA9-AAE9-8D957552BA8B}" type="parTrans" cxnId="{76375B0A-6EF1-4C28-B0F6-DE1BB0ED125B}">
      <dgm:prSet/>
      <dgm:spPr/>
      <dgm:t>
        <a:bodyPr/>
        <a:lstStyle/>
        <a:p>
          <a:endParaRPr lang="en-US"/>
        </a:p>
      </dgm:t>
    </dgm:pt>
    <dgm:pt modelId="{6C85F05C-C100-45FA-9291-686519E5C317}" type="sibTrans" cxnId="{76375B0A-6EF1-4C28-B0F6-DE1BB0ED125B}">
      <dgm:prSet/>
      <dgm:spPr/>
      <dgm:t>
        <a:bodyPr/>
        <a:lstStyle/>
        <a:p>
          <a:endParaRPr lang="en-US"/>
        </a:p>
      </dgm:t>
    </dgm:pt>
    <dgm:pt modelId="{61AFE3B1-2FC3-49DD-9696-9FFFE10E72F2}">
      <dgm:prSet phldrT="[Text]"/>
      <dgm:spPr/>
      <dgm:t>
        <a:bodyPr/>
        <a:lstStyle/>
        <a:p>
          <a:pPr rtl="1"/>
          <a:r>
            <a:rPr lang="ar-SA" dirty="0">
              <a:solidFill>
                <a:schemeClr val="tx2"/>
              </a:solidFill>
              <a:latin typeface="+mj-lt"/>
              <a:ea typeface="Calibri" panose="020F0502020204030204" pitchFamily="34" charset="0"/>
              <a:cs typeface="B Titr" panose="00000700000000000000" pitchFamily="2" charset="-78"/>
            </a:rPr>
            <a:t>فرآیند </a:t>
          </a:r>
          <a:r>
            <a:rPr lang="fa-IR" dirty="0">
              <a:solidFill>
                <a:schemeClr val="tx2"/>
              </a:solidFill>
              <a:latin typeface="+mj-lt"/>
              <a:ea typeface="Calibri" panose="020F0502020204030204" pitchFamily="34" charset="0"/>
              <a:cs typeface="B Titr" panose="00000700000000000000" pitchFamily="2" charset="-78"/>
            </a:rPr>
            <a:t>پنجم</a:t>
          </a:r>
          <a:r>
            <a:rPr lang="ar-SA" dirty="0">
              <a:solidFill>
                <a:schemeClr val="tx2"/>
              </a:solidFill>
              <a:latin typeface="+mj-lt"/>
              <a:ea typeface="Calibri" panose="020F0502020204030204" pitchFamily="34" charset="0"/>
              <a:cs typeface="B Titr" panose="00000700000000000000" pitchFamily="2" charset="-78"/>
            </a:rPr>
            <a:t>: ارزشیابی (قیمت گذاری)؛ دارایی های مازاد </a:t>
          </a:r>
          <a:endParaRPr lang="en-US" dirty="0">
            <a:solidFill>
              <a:schemeClr val="tx2"/>
            </a:solidFill>
          </a:endParaRPr>
        </a:p>
      </dgm:t>
    </dgm:pt>
    <dgm:pt modelId="{3B8E5AE4-AFE9-4DF5-8796-A57FF5F06A6A}" type="parTrans" cxnId="{EE731743-F433-4CC9-A0AB-C70C7F28A354}">
      <dgm:prSet/>
      <dgm:spPr/>
      <dgm:t>
        <a:bodyPr/>
        <a:lstStyle/>
        <a:p>
          <a:endParaRPr lang="en-US"/>
        </a:p>
      </dgm:t>
    </dgm:pt>
    <dgm:pt modelId="{F7A00876-0093-45C8-8C4D-1AFA793F875B}" type="sibTrans" cxnId="{EE731743-F433-4CC9-A0AB-C70C7F28A354}">
      <dgm:prSet/>
      <dgm:spPr/>
      <dgm:t>
        <a:bodyPr/>
        <a:lstStyle/>
        <a:p>
          <a:endParaRPr lang="en-US"/>
        </a:p>
      </dgm:t>
    </dgm:pt>
    <dgm:pt modelId="{3C6BA8AA-2A99-44F5-86B9-80CCBAA56791}">
      <dgm:prSet phldrT="[Text]" custT="1"/>
      <dgm:spPr/>
      <dgm:t>
        <a:bodyPr/>
        <a:lstStyle/>
        <a:p>
          <a:pPr algn="r" rtl="1"/>
          <a:r>
            <a:rPr lang="fa-IR" sz="1000" b="1">
              <a:latin typeface="+mj-lt"/>
              <a:ea typeface="Calibri" panose="020F0502020204030204" pitchFamily="34" charset="0"/>
              <a:cs typeface="B Lotus" panose="00000400000000000000" pitchFamily="2" charset="-78"/>
            </a:rPr>
            <a:t>1-ارزشیابی توسط کارشناسان رسمی </a:t>
          </a:r>
          <a:endParaRPr lang="en-US" sz="1000" dirty="0"/>
        </a:p>
      </dgm:t>
    </dgm:pt>
    <dgm:pt modelId="{3E1AF793-691D-4123-8B44-EF0CF1162262}" type="parTrans" cxnId="{DF590812-9952-46E3-A62D-631F3252FBB7}">
      <dgm:prSet/>
      <dgm:spPr/>
      <dgm:t>
        <a:bodyPr/>
        <a:lstStyle/>
        <a:p>
          <a:endParaRPr lang="en-US"/>
        </a:p>
      </dgm:t>
    </dgm:pt>
    <dgm:pt modelId="{EC898956-5354-4759-B969-2B9BA96C8A06}" type="sibTrans" cxnId="{DF590812-9952-46E3-A62D-631F3252FBB7}">
      <dgm:prSet/>
      <dgm:spPr/>
      <dgm:t>
        <a:bodyPr/>
        <a:lstStyle/>
        <a:p>
          <a:endParaRPr lang="en-US"/>
        </a:p>
      </dgm:t>
    </dgm:pt>
    <dgm:pt modelId="{4FCB7B5A-65D1-405E-8BA5-D462B516C38C}">
      <dgm:prSet phldrT="[Text]"/>
      <dgm:spPr/>
      <dgm:t>
        <a:bodyPr/>
        <a:lstStyle/>
        <a:p>
          <a:pPr rtl="1"/>
          <a:r>
            <a:rPr lang="ar-SA" dirty="0">
              <a:solidFill>
                <a:schemeClr val="tx2"/>
              </a:solidFill>
              <a:latin typeface="+mj-lt"/>
              <a:ea typeface="Calibri" panose="020F0502020204030204" pitchFamily="34" charset="0"/>
              <a:cs typeface="B Titr" panose="00000700000000000000" pitchFamily="2" charset="-78"/>
            </a:rPr>
            <a:t>فرآیند </a:t>
          </a:r>
          <a:r>
            <a:rPr lang="fa-IR" dirty="0">
              <a:solidFill>
                <a:schemeClr val="tx2"/>
              </a:solidFill>
              <a:latin typeface="+mj-lt"/>
              <a:ea typeface="Calibri" panose="020F0502020204030204" pitchFamily="34" charset="0"/>
              <a:cs typeface="B Titr" panose="00000700000000000000" pitchFamily="2" charset="-78"/>
            </a:rPr>
            <a:t>شش</a:t>
          </a:r>
          <a:r>
            <a:rPr lang="ar-SA" dirty="0">
              <a:solidFill>
                <a:schemeClr val="tx2"/>
              </a:solidFill>
              <a:latin typeface="+mj-lt"/>
              <a:ea typeface="Calibri" panose="020F0502020204030204" pitchFamily="34" charset="0"/>
              <a:cs typeface="B Titr" panose="00000700000000000000" pitchFamily="2" charset="-78"/>
            </a:rPr>
            <a:t>م: مولدسازی دارایی های مازاد و طرح های عمرانی نیمه تمام</a:t>
          </a:r>
          <a:endParaRPr lang="en-US" dirty="0">
            <a:solidFill>
              <a:schemeClr val="tx2"/>
            </a:solidFill>
          </a:endParaRPr>
        </a:p>
      </dgm:t>
    </dgm:pt>
    <dgm:pt modelId="{9CA56A03-D09E-48AC-BDAD-CE9E8DC763A4}" type="parTrans" cxnId="{6D5ADC61-19A8-4D24-B49D-62A86FCC4935}">
      <dgm:prSet/>
      <dgm:spPr/>
      <dgm:t>
        <a:bodyPr/>
        <a:lstStyle/>
        <a:p>
          <a:endParaRPr lang="en-US"/>
        </a:p>
      </dgm:t>
    </dgm:pt>
    <dgm:pt modelId="{0369EBD1-5FB0-4F90-8C4B-462A1C430363}" type="sibTrans" cxnId="{6D5ADC61-19A8-4D24-B49D-62A86FCC4935}">
      <dgm:prSet/>
      <dgm:spPr/>
      <dgm:t>
        <a:bodyPr/>
        <a:lstStyle/>
        <a:p>
          <a:endParaRPr lang="en-US"/>
        </a:p>
      </dgm:t>
    </dgm:pt>
    <dgm:pt modelId="{7A265D99-8E9F-4AF2-82B9-6747496C0546}">
      <dgm:prSet phldrT="[Text]" custT="1"/>
      <dgm:spPr/>
      <dgm:t>
        <a:bodyPr/>
        <a:lstStyle/>
        <a:p>
          <a:pPr rtl="1"/>
          <a:r>
            <a:rPr lang="ar-SA" sz="1000" b="1">
              <a:latin typeface="+mj-lt"/>
              <a:ea typeface="Calibri" panose="020F0502020204030204" pitchFamily="34" charset="0"/>
              <a:cs typeface="B Lotus" panose="00000400000000000000" pitchFamily="2" charset="-78"/>
            </a:rPr>
            <a:t>فروش</a:t>
          </a:r>
          <a:r>
            <a:rPr lang="fa-IR" sz="1000" b="1">
              <a:latin typeface="+mj-lt"/>
              <a:ea typeface="Calibri" panose="020F0502020204030204" pitchFamily="34" charset="0"/>
              <a:cs typeface="B Lotus" panose="00000400000000000000" pitchFamily="2" charset="-78"/>
            </a:rPr>
            <a:t>-</a:t>
          </a:r>
          <a:r>
            <a:rPr lang="ar-SA" sz="1000" b="1">
              <a:latin typeface="+mj-lt"/>
              <a:ea typeface="Calibri" panose="020F0502020204030204" pitchFamily="34" charset="0"/>
              <a:cs typeface="B Lotus" panose="00000400000000000000" pitchFamily="2" charset="-78"/>
            </a:rPr>
            <a:t>اجاره</a:t>
          </a:r>
          <a:r>
            <a:rPr lang="fa-IR" sz="1000" b="1">
              <a:latin typeface="+mj-lt"/>
              <a:ea typeface="Calibri" panose="020F0502020204030204" pitchFamily="34" charset="0"/>
              <a:cs typeface="B Lotus" panose="00000400000000000000" pitchFamily="2" charset="-78"/>
            </a:rPr>
            <a:t>-</a:t>
          </a:r>
          <a:r>
            <a:rPr lang="ar-SA" sz="1000" b="1">
              <a:latin typeface="+mj-lt"/>
              <a:ea typeface="Calibri" panose="020F0502020204030204" pitchFamily="34" charset="0"/>
              <a:cs typeface="B Lotus" panose="00000400000000000000" pitchFamily="2" charset="-78"/>
            </a:rPr>
            <a:t>تهاتر</a:t>
          </a:r>
          <a:r>
            <a:rPr lang="fa-IR" sz="1000" b="1">
              <a:latin typeface="+mj-lt"/>
              <a:ea typeface="Calibri" panose="020F0502020204030204" pitchFamily="34" charset="0"/>
              <a:cs typeface="B Lotus" panose="00000400000000000000" pitchFamily="2" charset="-78"/>
            </a:rPr>
            <a:t>-</a:t>
          </a:r>
          <a:r>
            <a:rPr lang="ar-SA" sz="1000" b="1">
              <a:latin typeface="+mj-lt"/>
              <a:ea typeface="Calibri" panose="020F0502020204030204" pitchFamily="34" charset="0"/>
              <a:cs typeface="B Lotus" panose="00000400000000000000" pitchFamily="2" charset="-78"/>
            </a:rPr>
            <a:t>معاوضه</a:t>
          </a:r>
          <a:r>
            <a:rPr lang="fa-IR" sz="1000" b="1">
              <a:latin typeface="+mj-lt"/>
              <a:ea typeface="Calibri" panose="020F0502020204030204" pitchFamily="34" charset="0"/>
              <a:cs typeface="B Lotus" panose="00000400000000000000" pitchFamily="2" charset="-78"/>
            </a:rPr>
            <a:t>-</a:t>
          </a:r>
          <a:r>
            <a:rPr lang="ar-SA" sz="1000" b="1">
              <a:latin typeface="+mj-lt"/>
              <a:ea typeface="Calibri" panose="020F0502020204030204" pitchFamily="34" charset="0"/>
              <a:cs typeface="B Lotus" panose="00000400000000000000" pitchFamily="2" charset="-78"/>
            </a:rPr>
            <a:t>مشارکت </a:t>
          </a:r>
          <a:endParaRPr lang="en-US" sz="1000" dirty="0"/>
        </a:p>
      </dgm:t>
    </dgm:pt>
    <dgm:pt modelId="{4931F5B5-7DE6-4996-A018-6F1C0DB47F39}" type="parTrans" cxnId="{8A58B69E-85BB-4976-A843-386E0425CB59}">
      <dgm:prSet/>
      <dgm:spPr/>
      <dgm:t>
        <a:bodyPr/>
        <a:lstStyle/>
        <a:p>
          <a:endParaRPr lang="en-US"/>
        </a:p>
      </dgm:t>
    </dgm:pt>
    <dgm:pt modelId="{30BD1DF7-8CD8-4077-B1DA-8B0F00E3FC52}" type="sibTrans" cxnId="{8A58B69E-85BB-4976-A843-386E0425CB59}">
      <dgm:prSet/>
      <dgm:spPr/>
      <dgm:t>
        <a:bodyPr/>
        <a:lstStyle/>
        <a:p>
          <a:endParaRPr lang="en-US"/>
        </a:p>
      </dgm:t>
    </dgm:pt>
    <dgm:pt modelId="{68BF93DA-30A1-4040-8D64-9622CC2BC018}">
      <dgm:prSet phldrT="[Text]"/>
      <dgm:spPr/>
      <dgm:t>
        <a:bodyPr/>
        <a:lstStyle/>
        <a:p>
          <a:pPr rtl="1"/>
          <a:r>
            <a:rPr lang="ar-SA" dirty="0">
              <a:solidFill>
                <a:schemeClr val="tx2"/>
              </a:solidFill>
              <a:latin typeface="+mj-lt"/>
              <a:ea typeface="Calibri" panose="020F0502020204030204" pitchFamily="34" charset="0"/>
              <a:cs typeface="B Titr" panose="00000700000000000000" pitchFamily="2" charset="-78"/>
            </a:rPr>
            <a:t>فرآیند هفتم: تخصیص عواید حاصل از مولدسازی </a:t>
          </a:r>
          <a:endParaRPr lang="en-US" dirty="0">
            <a:solidFill>
              <a:schemeClr val="tx2"/>
            </a:solidFill>
          </a:endParaRPr>
        </a:p>
      </dgm:t>
    </dgm:pt>
    <dgm:pt modelId="{B8ABA7E2-2C64-496C-9E74-E1794C4837DE}" type="parTrans" cxnId="{C17FEBBA-513D-4FBA-BB12-6E3312E3AE1C}">
      <dgm:prSet/>
      <dgm:spPr/>
      <dgm:t>
        <a:bodyPr/>
        <a:lstStyle/>
        <a:p>
          <a:endParaRPr lang="en-US"/>
        </a:p>
      </dgm:t>
    </dgm:pt>
    <dgm:pt modelId="{EED8415C-D452-44F2-9EC5-A4860BD3A18A}" type="sibTrans" cxnId="{C17FEBBA-513D-4FBA-BB12-6E3312E3AE1C}">
      <dgm:prSet/>
      <dgm:spPr/>
      <dgm:t>
        <a:bodyPr/>
        <a:lstStyle/>
        <a:p>
          <a:endParaRPr lang="en-US"/>
        </a:p>
      </dgm:t>
    </dgm:pt>
    <dgm:pt modelId="{0CF08C85-C6CF-455C-852C-6ABAFE4B86F8}">
      <dgm:prSet phldrT="[Text]" custT="1"/>
      <dgm:spPr/>
      <dgm:t>
        <a:bodyPr/>
        <a:lstStyle/>
        <a:p>
          <a:pPr algn="r" rtl="1"/>
          <a:r>
            <a:rPr lang="fa-IR" sz="1000" b="1" dirty="0">
              <a:solidFill>
                <a:schemeClr val="tx1"/>
              </a:solidFill>
              <a:latin typeface="+mj-lt"/>
              <a:ea typeface="Calibri" panose="020F0502020204030204" pitchFamily="34" charset="0"/>
              <a:cs typeface="B Lotus" panose="00000400000000000000" pitchFamily="2" charset="-78"/>
            </a:rPr>
            <a:t>واریز 50% عواید حاصل از مولدسازی دارایی های مازاد به حساب دستگاه اجرایی مربوطه ستادی یا استانی (به استثناء وزارت آموزش و پرورش و وزارت بهداشت، درمان و آموزش پزشکی و شرکت‌های دولتی که 100% عواید به حساب آنها واریز می شود.)</a:t>
          </a:r>
          <a:endParaRPr lang="en-US" sz="1000" dirty="0">
            <a:solidFill>
              <a:schemeClr val="tx1"/>
            </a:solidFill>
          </a:endParaRPr>
        </a:p>
      </dgm:t>
    </dgm:pt>
    <dgm:pt modelId="{38EB06DA-21F3-439D-8CB2-E9C7B587EA7A}" type="parTrans" cxnId="{76547BE3-8835-4727-BE24-455FD01445A9}">
      <dgm:prSet/>
      <dgm:spPr/>
      <dgm:t>
        <a:bodyPr/>
        <a:lstStyle/>
        <a:p>
          <a:endParaRPr lang="en-US"/>
        </a:p>
      </dgm:t>
    </dgm:pt>
    <dgm:pt modelId="{FB148BDB-77BA-464E-AD1D-4744251466AD}" type="sibTrans" cxnId="{76547BE3-8835-4727-BE24-455FD01445A9}">
      <dgm:prSet/>
      <dgm:spPr/>
      <dgm:t>
        <a:bodyPr/>
        <a:lstStyle/>
        <a:p>
          <a:endParaRPr lang="en-US"/>
        </a:p>
      </dgm:t>
    </dgm:pt>
    <dgm:pt modelId="{A8D123F8-8C90-4BCC-9757-B5D1B2D6A374}">
      <dgm:prSet custT="1"/>
      <dgm:spPr/>
      <dgm:t>
        <a:bodyPr/>
        <a:lstStyle/>
        <a:p>
          <a:pPr rtl="1"/>
          <a:r>
            <a:rPr lang="fa-IR" sz="1000" b="1">
              <a:latin typeface="+mj-lt"/>
              <a:ea typeface="Calibri" panose="020F0502020204030204" pitchFamily="34" charset="0"/>
              <a:cs typeface="B Lotus" panose="00000400000000000000" pitchFamily="2" charset="-78"/>
            </a:rPr>
            <a:t>2-</a:t>
          </a:r>
          <a:r>
            <a:rPr lang="ar-SA" sz="1000" b="1">
              <a:latin typeface="+mj-lt"/>
              <a:ea typeface="Calibri" panose="020F0502020204030204" pitchFamily="34" charset="0"/>
              <a:cs typeface="B Lotus" panose="00000400000000000000" pitchFamily="2" charset="-78"/>
            </a:rPr>
            <a:t>دارایی راکد یا بلااستفاده و اراضی بایر</a:t>
          </a:r>
          <a:endParaRPr lang="en-US" sz="1000" b="1" dirty="0">
            <a:latin typeface="+mj-lt"/>
            <a:ea typeface="Calibri" panose="020F0502020204030204" pitchFamily="34" charset="0"/>
            <a:cs typeface="B Lotus" panose="00000400000000000000" pitchFamily="2" charset="-78"/>
          </a:endParaRPr>
        </a:p>
      </dgm:t>
    </dgm:pt>
    <dgm:pt modelId="{416DC00E-F832-46B0-B985-CB46FA50D0DD}" type="parTrans" cxnId="{2772E9E7-1AC8-4DA9-929F-7E1A56366B55}">
      <dgm:prSet/>
      <dgm:spPr/>
      <dgm:t>
        <a:bodyPr/>
        <a:lstStyle/>
        <a:p>
          <a:endParaRPr lang="en-US"/>
        </a:p>
      </dgm:t>
    </dgm:pt>
    <dgm:pt modelId="{D5368E2B-A547-41DE-8F1B-CF03A9F584C2}" type="sibTrans" cxnId="{2772E9E7-1AC8-4DA9-929F-7E1A56366B55}">
      <dgm:prSet/>
      <dgm:spPr/>
      <dgm:t>
        <a:bodyPr/>
        <a:lstStyle/>
        <a:p>
          <a:endParaRPr lang="en-US"/>
        </a:p>
      </dgm:t>
    </dgm:pt>
    <dgm:pt modelId="{E2CBE370-8170-43B4-B9A9-B9F6FD673E5A}">
      <dgm:prSet custT="1"/>
      <dgm:spPr/>
      <dgm:t>
        <a:bodyPr/>
        <a:lstStyle/>
        <a:p>
          <a:pPr rtl="1"/>
          <a:r>
            <a:rPr lang="fa-IR" sz="1000" b="1" dirty="0">
              <a:latin typeface="+mj-lt"/>
              <a:ea typeface="Calibri" panose="020F0502020204030204" pitchFamily="34" charset="0"/>
              <a:cs typeface="B Lotus" panose="00000400000000000000" pitchFamily="2" charset="-78"/>
            </a:rPr>
            <a:t>3-</a:t>
          </a:r>
          <a:r>
            <a:rPr lang="ar-SA" sz="1000" b="1" dirty="0">
              <a:latin typeface="+mj-lt"/>
              <a:ea typeface="Calibri" panose="020F0502020204030204" pitchFamily="34" charset="0"/>
              <a:cs typeface="B Lotus" panose="00000400000000000000" pitchFamily="2" charset="-78"/>
            </a:rPr>
            <a:t>فضاهایی که فاقد توجیه اقتصادی هستند</a:t>
          </a:r>
          <a:endParaRPr lang="en-US" sz="1000" b="1" dirty="0">
            <a:latin typeface="+mj-lt"/>
            <a:ea typeface="Calibri" panose="020F0502020204030204" pitchFamily="34" charset="0"/>
            <a:cs typeface="B Lotus" panose="00000400000000000000" pitchFamily="2" charset="-78"/>
          </a:endParaRPr>
        </a:p>
      </dgm:t>
    </dgm:pt>
    <dgm:pt modelId="{FC099D56-4F7A-455F-ACCC-ED63ED3CF083}" type="parTrans" cxnId="{372B704C-F375-441D-92C9-CA716C391305}">
      <dgm:prSet/>
      <dgm:spPr/>
      <dgm:t>
        <a:bodyPr/>
        <a:lstStyle/>
        <a:p>
          <a:endParaRPr lang="en-US"/>
        </a:p>
      </dgm:t>
    </dgm:pt>
    <dgm:pt modelId="{FA4BF77D-7F26-42BA-90CD-AA92EC38214A}" type="sibTrans" cxnId="{372B704C-F375-441D-92C9-CA716C391305}">
      <dgm:prSet/>
      <dgm:spPr/>
      <dgm:t>
        <a:bodyPr/>
        <a:lstStyle/>
        <a:p>
          <a:endParaRPr lang="en-US"/>
        </a:p>
      </dgm:t>
    </dgm:pt>
    <dgm:pt modelId="{2E2CA54F-4CF5-4D4F-B393-4498B2936468}">
      <dgm:prSet custT="1"/>
      <dgm:spPr/>
      <dgm:t>
        <a:bodyPr/>
        <a:lstStyle/>
        <a:p>
          <a:pPr rtl="1"/>
          <a:r>
            <a:rPr lang="fa-IR" sz="1000" b="1" dirty="0">
              <a:latin typeface="+mj-lt"/>
              <a:ea typeface="Calibri" panose="020F0502020204030204" pitchFamily="34" charset="0"/>
              <a:cs typeface="B Lotus" panose="00000400000000000000" pitchFamily="2" charset="-78"/>
            </a:rPr>
            <a:t>2-</a:t>
          </a:r>
          <a:r>
            <a:rPr lang="ar-SA" sz="1000" b="1" dirty="0">
              <a:latin typeface="+mj-lt"/>
              <a:ea typeface="Calibri" panose="020F0502020204030204" pitchFamily="34" charset="0"/>
              <a:cs typeface="B Lotus" panose="00000400000000000000" pitchFamily="2" charset="-78"/>
            </a:rPr>
            <a:t>اخذ استعلام از دستگاه های متولی و رفع موانع حقوقی</a:t>
          </a:r>
          <a:endParaRPr lang="en-US" sz="1000" b="1" dirty="0">
            <a:latin typeface="+mj-lt"/>
            <a:ea typeface="Calibri" panose="020F0502020204030204" pitchFamily="34" charset="0"/>
            <a:cs typeface="B Lotus" panose="00000400000000000000" pitchFamily="2" charset="-78"/>
          </a:endParaRPr>
        </a:p>
      </dgm:t>
    </dgm:pt>
    <dgm:pt modelId="{EDDDF49C-433F-42DD-80C6-66A2ECBAA2E0}" type="parTrans" cxnId="{902C3777-EE85-496B-963A-E24AB0855CB8}">
      <dgm:prSet/>
      <dgm:spPr/>
      <dgm:t>
        <a:bodyPr/>
        <a:lstStyle/>
        <a:p>
          <a:endParaRPr lang="en-US"/>
        </a:p>
      </dgm:t>
    </dgm:pt>
    <dgm:pt modelId="{D9F7DEE6-7ADE-4B2F-AB1C-9C47FA52820E}" type="sibTrans" cxnId="{902C3777-EE85-496B-963A-E24AB0855CB8}">
      <dgm:prSet/>
      <dgm:spPr/>
      <dgm:t>
        <a:bodyPr/>
        <a:lstStyle/>
        <a:p>
          <a:endParaRPr lang="en-US"/>
        </a:p>
      </dgm:t>
    </dgm:pt>
    <dgm:pt modelId="{9064C7CA-D696-4AEB-9347-F492A3932757}">
      <dgm:prSet custT="1"/>
      <dgm:spPr/>
      <dgm:t>
        <a:bodyPr/>
        <a:lstStyle/>
        <a:p>
          <a:pPr rtl="1"/>
          <a:r>
            <a:rPr lang="fa-IR" sz="1000" b="1" dirty="0">
              <a:latin typeface="+mj-lt"/>
              <a:ea typeface="Calibri" panose="020F0502020204030204" pitchFamily="34" charset="0"/>
              <a:cs typeface="B Lotus" panose="00000400000000000000" pitchFamily="2" charset="-78"/>
            </a:rPr>
            <a:t>3-</a:t>
          </a:r>
          <a:r>
            <a:rPr lang="ar-SA" sz="1000" b="1" dirty="0">
              <a:latin typeface="+mj-lt"/>
              <a:ea typeface="Calibri" panose="020F0502020204030204" pitchFamily="34" charset="0"/>
              <a:cs typeface="B Lotus" panose="00000400000000000000" pitchFamily="2" charset="-78"/>
            </a:rPr>
            <a:t>اصلاح اسناد مالکیت (به نام دولت با نمایندگی وزارت دارایی)</a:t>
          </a:r>
          <a:endParaRPr lang="en-US" sz="1000" b="1" dirty="0">
            <a:latin typeface="+mj-lt"/>
            <a:ea typeface="Calibri" panose="020F0502020204030204" pitchFamily="34" charset="0"/>
            <a:cs typeface="B Lotus" panose="00000400000000000000" pitchFamily="2" charset="-78"/>
          </a:endParaRPr>
        </a:p>
      </dgm:t>
    </dgm:pt>
    <dgm:pt modelId="{36A6D094-76D7-4062-AA4C-9B22594120A7}" type="parTrans" cxnId="{9A9B7B75-45A7-4120-BE02-60317C383B06}">
      <dgm:prSet/>
      <dgm:spPr/>
      <dgm:t>
        <a:bodyPr/>
        <a:lstStyle/>
        <a:p>
          <a:endParaRPr lang="en-US"/>
        </a:p>
      </dgm:t>
    </dgm:pt>
    <dgm:pt modelId="{BF30B298-867A-45A7-95FE-1BC3CD76711F}" type="sibTrans" cxnId="{9A9B7B75-45A7-4120-BE02-60317C383B06}">
      <dgm:prSet/>
      <dgm:spPr/>
      <dgm:t>
        <a:bodyPr/>
        <a:lstStyle/>
        <a:p>
          <a:endParaRPr lang="en-US"/>
        </a:p>
      </dgm:t>
    </dgm:pt>
    <dgm:pt modelId="{F1397438-3C13-4081-9246-D8BABF55C072}">
      <dgm:prSet custT="1"/>
      <dgm:spPr/>
      <dgm:t>
        <a:bodyPr/>
        <a:lstStyle/>
        <a:p>
          <a:pPr rtl="1"/>
          <a:r>
            <a:rPr lang="fa-IR" sz="1000" b="1" dirty="0">
              <a:latin typeface="+mj-lt"/>
              <a:ea typeface="Calibri" panose="020F0502020204030204" pitchFamily="34" charset="0"/>
              <a:cs typeface="B Lotus" panose="00000400000000000000" pitchFamily="2" charset="-78"/>
            </a:rPr>
            <a:t>4-</a:t>
          </a:r>
          <a:r>
            <a:rPr lang="ar-SA" sz="1000" b="1" dirty="0">
              <a:latin typeface="+mj-lt"/>
              <a:ea typeface="Calibri" panose="020F0502020204030204" pitchFamily="34" charset="0"/>
              <a:cs typeface="B Lotus" panose="00000400000000000000" pitchFamily="2" charset="-78"/>
            </a:rPr>
            <a:t>پیگیری دعاوی حقوقی مربوطه توسط نماینده قوه قضائیه در هیات ع</a:t>
          </a:r>
          <a:r>
            <a:rPr lang="fa-IR" sz="1000" b="1" dirty="0">
              <a:latin typeface="+mj-lt"/>
              <a:ea typeface="Calibri" panose="020F0502020204030204" pitchFamily="34" charset="0"/>
              <a:cs typeface="B Lotus" panose="00000400000000000000" pitchFamily="2" charset="-78"/>
            </a:rPr>
            <a:t>ال</a:t>
          </a:r>
          <a:r>
            <a:rPr lang="ar-SA" sz="1000" b="1" dirty="0">
              <a:latin typeface="+mj-lt"/>
              <a:ea typeface="Calibri" panose="020F0502020204030204" pitchFamily="34" charset="0"/>
              <a:cs typeface="B Lotus" panose="00000400000000000000" pitchFamily="2" charset="-78"/>
            </a:rPr>
            <a:t>ی و شعب خاص قوه قضائیه در مراکز استانها</a:t>
          </a:r>
          <a:endParaRPr lang="en-US" sz="1000" b="1" dirty="0">
            <a:latin typeface="+mj-lt"/>
            <a:ea typeface="Calibri" panose="020F0502020204030204" pitchFamily="34" charset="0"/>
            <a:cs typeface="B Lotus" panose="00000400000000000000" pitchFamily="2" charset="-78"/>
          </a:endParaRPr>
        </a:p>
      </dgm:t>
    </dgm:pt>
    <dgm:pt modelId="{7132B168-6E5D-4F76-8426-CE845BCE0461}" type="parTrans" cxnId="{84A1B939-4B28-4332-BEF1-D6492B0CA99D}">
      <dgm:prSet/>
      <dgm:spPr/>
      <dgm:t>
        <a:bodyPr/>
        <a:lstStyle/>
        <a:p>
          <a:endParaRPr lang="en-US"/>
        </a:p>
      </dgm:t>
    </dgm:pt>
    <dgm:pt modelId="{22B53D7A-0345-41B2-B5E8-9BD2EEAD094C}" type="sibTrans" cxnId="{84A1B939-4B28-4332-BEF1-D6492B0CA99D}">
      <dgm:prSet/>
      <dgm:spPr/>
      <dgm:t>
        <a:bodyPr/>
        <a:lstStyle/>
        <a:p>
          <a:endParaRPr lang="en-US"/>
        </a:p>
      </dgm:t>
    </dgm:pt>
    <dgm:pt modelId="{446974C1-8F52-4E40-A2B9-1DDB12ED0CE9}">
      <dgm:prSet custT="1"/>
      <dgm:spPr/>
      <dgm:t>
        <a:bodyPr/>
        <a:lstStyle/>
        <a:p>
          <a:pPr algn="r" rtl="1"/>
          <a:r>
            <a:rPr lang="fa-IR" sz="1000" b="1">
              <a:latin typeface="+mj-lt"/>
              <a:ea typeface="Calibri" panose="020F0502020204030204" pitchFamily="34" charset="0"/>
              <a:cs typeface="B Lotus" panose="00000400000000000000" pitchFamily="2" charset="-78"/>
            </a:rPr>
            <a:t>2-بررسی قیمت توسط اعضای کمیته و قیمت گذاری </a:t>
          </a:r>
          <a:endParaRPr lang="en-US" sz="1000" b="1">
            <a:latin typeface="+mj-lt"/>
            <a:ea typeface="Calibri" panose="020F0502020204030204" pitchFamily="34" charset="0"/>
            <a:cs typeface="B Lotus" panose="00000400000000000000" pitchFamily="2" charset="-78"/>
          </a:endParaRPr>
        </a:p>
      </dgm:t>
    </dgm:pt>
    <dgm:pt modelId="{B36C5C9D-6C19-4DA8-98CA-A9ACDD2FC0B2}" type="parTrans" cxnId="{14409625-1F55-409B-8E4A-FECE8FB25569}">
      <dgm:prSet/>
      <dgm:spPr/>
      <dgm:t>
        <a:bodyPr/>
        <a:lstStyle/>
        <a:p>
          <a:endParaRPr lang="en-US"/>
        </a:p>
      </dgm:t>
    </dgm:pt>
    <dgm:pt modelId="{B1B39CEA-FD34-413F-8FD9-A75A4EBD0F37}" type="sibTrans" cxnId="{14409625-1F55-409B-8E4A-FECE8FB25569}">
      <dgm:prSet/>
      <dgm:spPr/>
      <dgm:t>
        <a:bodyPr/>
        <a:lstStyle/>
        <a:p>
          <a:endParaRPr lang="en-US"/>
        </a:p>
      </dgm:t>
    </dgm:pt>
    <dgm:pt modelId="{D8ACE913-1739-48DA-8DF2-98292D1328F4}">
      <dgm:prSet custT="1"/>
      <dgm:spPr/>
      <dgm:t>
        <a:bodyPr/>
        <a:lstStyle/>
        <a:p>
          <a:pPr algn="r" rtl="1"/>
          <a:r>
            <a:rPr lang="fa-IR" sz="1000" b="1" dirty="0">
              <a:latin typeface="+mj-lt"/>
              <a:ea typeface="Calibri" panose="020F0502020204030204" pitchFamily="34" charset="0"/>
              <a:cs typeface="B Lotus" panose="00000400000000000000" pitchFamily="2" charset="-78"/>
            </a:rPr>
            <a:t>3-تصویب قیمت توسط هیات عالی </a:t>
          </a:r>
          <a:endParaRPr lang="en-US" sz="1000" b="1" dirty="0">
            <a:latin typeface="+mj-lt"/>
            <a:ea typeface="Calibri" panose="020F0502020204030204" pitchFamily="34" charset="0"/>
            <a:cs typeface="B Lotus" panose="00000400000000000000" pitchFamily="2" charset="-78"/>
          </a:endParaRPr>
        </a:p>
      </dgm:t>
    </dgm:pt>
    <dgm:pt modelId="{FD42F0B1-5EC8-440F-B4EA-5969833359AE}" type="parTrans" cxnId="{13CFF06D-1D37-488C-A902-5C502696CA06}">
      <dgm:prSet/>
      <dgm:spPr/>
      <dgm:t>
        <a:bodyPr/>
        <a:lstStyle/>
        <a:p>
          <a:endParaRPr lang="en-US"/>
        </a:p>
      </dgm:t>
    </dgm:pt>
    <dgm:pt modelId="{FFFED064-6E16-4884-A7BD-2DF01A9E3950}" type="sibTrans" cxnId="{13CFF06D-1D37-488C-A902-5C502696CA06}">
      <dgm:prSet/>
      <dgm:spPr/>
      <dgm:t>
        <a:bodyPr/>
        <a:lstStyle/>
        <a:p>
          <a:endParaRPr lang="en-US"/>
        </a:p>
      </dgm:t>
    </dgm:pt>
    <dgm:pt modelId="{BC41C9B5-8CE2-43BB-9535-F581D83B206E}" type="pres">
      <dgm:prSet presAssocID="{ED19EEE5-6E11-4D27-A0C7-94E95945D553}" presName="Name0" presStyleCnt="0">
        <dgm:presLayoutVars>
          <dgm:dir val="rev"/>
          <dgm:animLvl val="lvl"/>
          <dgm:resizeHandles val="exact"/>
        </dgm:presLayoutVars>
      </dgm:prSet>
      <dgm:spPr/>
    </dgm:pt>
    <dgm:pt modelId="{006852C8-5938-49B2-915E-5F18FB29C455}" type="pres">
      <dgm:prSet presAssocID="{CA3ADBFE-8581-4114-AADB-C9B15EDC54A6}" presName="linNode" presStyleCnt="0"/>
      <dgm:spPr/>
    </dgm:pt>
    <dgm:pt modelId="{4CCBDA7E-868B-4C9C-BFBC-DF790B6EA725}" type="pres">
      <dgm:prSet presAssocID="{CA3ADBFE-8581-4114-AADB-C9B15EDC54A6}" presName="parentText" presStyleLbl="node1" presStyleIdx="0" presStyleCnt="7" custScaleX="65922" custScaleY="76526" custLinFactNeighborY="-2267">
        <dgm:presLayoutVars>
          <dgm:chMax val="1"/>
          <dgm:bulletEnabled val="1"/>
        </dgm:presLayoutVars>
      </dgm:prSet>
      <dgm:spPr/>
    </dgm:pt>
    <dgm:pt modelId="{4441684A-E614-4B42-BB35-7EFFF069399A}" type="pres">
      <dgm:prSet presAssocID="{CA3ADBFE-8581-4114-AADB-C9B15EDC54A6}" presName="descendantText" presStyleLbl="alignAccFollowNode1" presStyleIdx="0" presStyleCnt="7" custScaleY="96100" custLinFactNeighborY="-2545">
        <dgm:presLayoutVars>
          <dgm:bulletEnabled val="1"/>
        </dgm:presLayoutVars>
      </dgm:prSet>
      <dgm:spPr/>
    </dgm:pt>
    <dgm:pt modelId="{56E64C74-A87E-4566-A6EC-1D0320C1788E}" type="pres">
      <dgm:prSet presAssocID="{4CD5C60C-D455-49C4-A9C7-84DE445D0D76}" presName="sp" presStyleCnt="0"/>
      <dgm:spPr/>
    </dgm:pt>
    <dgm:pt modelId="{6A9D9255-D19D-4E0E-99A4-C9C754ED7AAE}" type="pres">
      <dgm:prSet presAssocID="{9FF6F9AD-1E0A-46F9-BE88-4C27F87679DF}" presName="linNode" presStyleCnt="0"/>
      <dgm:spPr/>
    </dgm:pt>
    <dgm:pt modelId="{68FF97EE-6BC3-4A62-B269-F5E4BB016780}" type="pres">
      <dgm:prSet presAssocID="{9FF6F9AD-1E0A-46F9-BE88-4C27F87679DF}" presName="parentText" presStyleLbl="node1" presStyleIdx="1" presStyleCnt="7" custScaleX="65922" custScaleY="74450" custLinFactNeighborY="618">
        <dgm:presLayoutVars>
          <dgm:chMax val="1"/>
          <dgm:bulletEnabled val="1"/>
        </dgm:presLayoutVars>
      </dgm:prSet>
      <dgm:spPr/>
    </dgm:pt>
    <dgm:pt modelId="{6050E799-601F-40BD-942C-46B55F5E6519}" type="pres">
      <dgm:prSet presAssocID="{9FF6F9AD-1E0A-46F9-BE88-4C27F87679DF}" presName="descendantText" presStyleLbl="alignAccFollowNode1" presStyleIdx="1" presStyleCnt="7" custScaleY="93493" custLinFactNeighborY="772">
        <dgm:presLayoutVars>
          <dgm:bulletEnabled val="1"/>
        </dgm:presLayoutVars>
      </dgm:prSet>
      <dgm:spPr/>
    </dgm:pt>
    <dgm:pt modelId="{7BC030FE-46CE-48C1-B99F-04B23D6A285C}" type="pres">
      <dgm:prSet presAssocID="{D3670220-4F47-464B-BD87-DD22BD86FF15}" presName="sp" presStyleCnt="0"/>
      <dgm:spPr/>
    </dgm:pt>
    <dgm:pt modelId="{D9714108-72C6-4E87-988A-5FCB3D8DACAE}" type="pres">
      <dgm:prSet presAssocID="{00898086-521D-4956-88BF-24B69F4FAC36}" presName="linNode" presStyleCnt="0"/>
      <dgm:spPr/>
    </dgm:pt>
    <dgm:pt modelId="{062874E4-04EC-41DF-BC4B-FEECF97E7839}" type="pres">
      <dgm:prSet presAssocID="{00898086-521D-4956-88BF-24B69F4FAC36}" presName="parentText" presStyleLbl="node1" presStyleIdx="2" presStyleCnt="7" custScaleX="65922" custScaleY="104986" custLinFactNeighborY="4596">
        <dgm:presLayoutVars>
          <dgm:chMax val="1"/>
          <dgm:bulletEnabled val="1"/>
        </dgm:presLayoutVars>
      </dgm:prSet>
      <dgm:spPr/>
    </dgm:pt>
    <dgm:pt modelId="{D6A2ACDF-1A82-4FEC-AEF3-A4BEC0AC5D15}" type="pres">
      <dgm:prSet presAssocID="{00898086-521D-4956-88BF-24B69F4FAC36}" presName="descendantText" presStyleLbl="alignAccFollowNode1" presStyleIdx="2" presStyleCnt="7" custScaleY="131839" custLinFactNeighborY="5745">
        <dgm:presLayoutVars>
          <dgm:bulletEnabled val="1"/>
        </dgm:presLayoutVars>
      </dgm:prSet>
      <dgm:spPr/>
    </dgm:pt>
    <dgm:pt modelId="{13FC0939-08A6-4F66-AFED-178E89EE8649}" type="pres">
      <dgm:prSet presAssocID="{1F9F9880-9CAC-4890-9D7F-95B525F45E09}" presName="sp" presStyleCnt="0"/>
      <dgm:spPr/>
    </dgm:pt>
    <dgm:pt modelId="{1B4625B4-12F5-40A1-98C6-C258661F7B3C}" type="pres">
      <dgm:prSet presAssocID="{870D6DD8-BF70-432E-80FD-205868906A8C}" presName="linNode" presStyleCnt="0"/>
      <dgm:spPr/>
    </dgm:pt>
    <dgm:pt modelId="{84E624E5-542E-44FD-B0B1-60ABF3D408BB}" type="pres">
      <dgm:prSet presAssocID="{870D6DD8-BF70-432E-80FD-205868906A8C}" presName="parentText" presStyleLbl="node1" presStyleIdx="3" presStyleCnt="7" custScaleX="65922" custScaleY="69032" custLinFactNeighborY="7330">
        <dgm:presLayoutVars>
          <dgm:chMax val="1"/>
          <dgm:bulletEnabled val="1"/>
        </dgm:presLayoutVars>
      </dgm:prSet>
      <dgm:spPr/>
    </dgm:pt>
    <dgm:pt modelId="{42FC4F57-A7AF-4098-AA08-181D3DA8F48F}" type="pres">
      <dgm:prSet presAssocID="{870D6DD8-BF70-432E-80FD-205868906A8C}" presName="descendantText" presStyleLbl="alignAccFollowNode1" presStyleIdx="3" presStyleCnt="7" custScaleY="86689" custLinFactNeighborY="9160">
        <dgm:presLayoutVars>
          <dgm:bulletEnabled val="1"/>
        </dgm:presLayoutVars>
      </dgm:prSet>
      <dgm:spPr/>
    </dgm:pt>
    <dgm:pt modelId="{0575A0DB-1CCF-4BCE-A64E-EFA9F137A33B}" type="pres">
      <dgm:prSet presAssocID="{43BB3363-DEF7-4913-8075-5D738BB780C0}" presName="sp" presStyleCnt="0"/>
      <dgm:spPr/>
    </dgm:pt>
    <dgm:pt modelId="{291CDFA5-B3C4-4B16-930C-FAB502667EBC}" type="pres">
      <dgm:prSet presAssocID="{61AFE3B1-2FC3-49DD-9696-9FFFE10E72F2}" presName="linNode" presStyleCnt="0"/>
      <dgm:spPr/>
    </dgm:pt>
    <dgm:pt modelId="{1B8C3F3D-D0FA-4D58-B004-D2B75AB6DB8B}" type="pres">
      <dgm:prSet presAssocID="{61AFE3B1-2FC3-49DD-9696-9FFFE10E72F2}" presName="parentText" presStyleLbl="node1" presStyleIdx="4" presStyleCnt="7" custScaleX="65922" custScaleY="72326" custLinFactNeighborY="8334">
        <dgm:presLayoutVars>
          <dgm:chMax val="1"/>
          <dgm:bulletEnabled val="1"/>
        </dgm:presLayoutVars>
      </dgm:prSet>
      <dgm:spPr/>
    </dgm:pt>
    <dgm:pt modelId="{7D4F2823-85BD-446C-9746-C767AABAFF01}" type="pres">
      <dgm:prSet presAssocID="{61AFE3B1-2FC3-49DD-9696-9FFFE10E72F2}" presName="descendantText" presStyleLbl="alignAccFollowNode1" presStyleIdx="4" presStyleCnt="7" custScaleY="90826" custLinFactNeighborY="10422">
        <dgm:presLayoutVars>
          <dgm:bulletEnabled val="1"/>
        </dgm:presLayoutVars>
      </dgm:prSet>
      <dgm:spPr/>
    </dgm:pt>
    <dgm:pt modelId="{99A63DA8-8644-468D-85DD-EAA5573A7214}" type="pres">
      <dgm:prSet presAssocID="{F7A00876-0093-45C8-8C4D-1AFA793F875B}" presName="sp" presStyleCnt="0"/>
      <dgm:spPr/>
    </dgm:pt>
    <dgm:pt modelId="{DC3770F4-23E5-45CC-BAFB-39567BD69134}" type="pres">
      <dgm:prSet presAssocID="{4FCB7B5A-65D1-405E-8BA5-D462B516C38C}" presName="linNode" presStyleCnt="0"/>
      <dgm:spPr/>
    </dgm:pt>
    <dgm:pt modelId="{61B213F0-B590-49F3-B251-8ADB0A4B4D0B}" type="pres">
      <dgm:prSet presAssocID="{4FCB7B5A-65D1-405E-8BA5-D462B516C38C}" presName="parentText" presStyleLbl="node1" presStyleIdx="5" presStyleCnt="7" custScaleX="65922" custScaleY="65497" custLinFactNeighborY="8094">
        <dgm:presLayoutVars>
          <dgm:chMax val="1"/>
          <dgm:bulletEnabled val="1"/>
        </dgm:presLayoutVars>
      </dgm:prSet>
      <dgm:spPr/>
    </dgm:pt>
    <dgm:pt modelId="{A3940314-9162-45BE-8D1D-8D6306629D43}" type="pres">
      <dgm:prSet presAssocID="{4FCB7B5A-65D1-405E-8BA5-D462B516C38C}" presName="descendantText" presStyleLbl="alignAccFollowNode1" presStyleIdx="5" presStyleCnt="7" custScaleY="82250" custLinFactNeighborY="10126">
        <dgm:presLayoutVars>
          <dgm:bulletEnabled val="1"/>
        </dgm:presLayoutVars>
      </dgm:prSet>
      <dgm:spPr/>
    </dgm:pt>
    <dgm:pt modelId="{515E09C6-F8C3-4F3B-8AFD-E6AB1CA316B0}" type="pres">
      <dgm:prSet presAssocID="{0369EBD1-5FB0-4F90-8C4B-462A1C430363}" presName="sp" presStyleCnt="0"/>
      <dgm:spPr/>
    </dgm:pt>
    <dgm:pt modelId="{32A5EDA7-121A-466D-BAB1-27375AFABA39}" type="pres">
      <dgm:prSet presAssocID="{68BF93DA-30A1-4040-8D64-9622CC2BC018}" presName="linNode" presStyleCnt="0"/>
      <dgm:spPr/>
    </dgm:pt>
    <dgm:pt modelId="{C5A4B0D3-025D-4526-B83B-A5B13E82CEA0}" type="pres">
      <dgm:prSet presAssocID="{68BF93DA-30A1-4040-8D64-9622CC2BC018}" presName="parentText" presStyleLbl="node1" presStyleIdx="6" presStyleCnt="7" custScaleX="65922" custScaleY="73280" custLinFactNeighborY="1532">
        <dgm:presLayoutVars>
          <dgm:chMax val="1"/>
          <dgm:bulletEnabled val="1"/>
        </dgm:presLayoutVars>
      </dgm:prSet>
      <dgm:spPr/>
    </dgm:pt>
    <dgm:pt modelId="{54CA2B3E-84CC-44EE-B69D-3414303039BC}" type="pres">
      <dgm:prSet presAssocID="{68BF93DA-30A1-4040-8D64-9622CC2BC018}" presName="descendantText" presStyleLbl="alignAccFollowNode1" presStyleIdx="6" presStyleCnt="7" custScaleY="76069" custLinFactNeighborY="1661">
        <dgm:presLayoutVars>
          <dgm:bulletEnabled val="1"/>
        </dgm:presLayoutVars>
      </dgm:prSet>
      <dgm:spPr/>
    </dgm:pt>
  </dgm:ptLst>
  <dgm:cxnLst>
    <dgm:cxn modelId="{89EAF404-1B25-4BF8-90E0-C048CB075303}" type="presOf" srcId="{870D6DD8-BF70-432E-80FD-205868906A8C}" destId="{84E624E5-542E-44FD-B0B1-60ABF3D408BB}" srcOrd="0" destOrd="0" presId="urn:microsoft.com/office/officeart/2005/8/layout/vList5"/>
    <dgm:cxn modelId="{76375B0A-6EF1-4C28-B0F6-DE1BB0ED125B}" srcId="{9FF6F9AD-1E0A-46F9-BE88-4C27F87679DF}" destId="{24B88861-11D7-4F43-A045-48AFBF5E2282}" srcOrd="0" destOrd="0" parTransId="{46FEBFAB-EEC0-4BA9-AAE9-8D957552BA8B}" sibTransId="{6C85F05C-C100-45FA-9291-686519E5C317}"/>
    <dgm:cxn modelId="{98BE200F-CABF-4508-81EB-DCE8743256A9}" type="presOf" srcId="{5E56D3EC-CA7C-4BC2-A5CD-84158797AA66}" destId="{4441684A-E614-4B42-BB35-7EFFF069399A}" srcOrd="0" destOrd="0" presId="urn:microsoft.com/office/officeart/2005/8/layout/vList5"/>
    <dgm:cxn modelId="{DF590812-9952-46E3-A62D-631F3252FBB7}" srcId="{61AFE3B1-2FC3-49DD-9696-9FFFE10E72F2}" destId="{3C6BA8AA-2A99-44F5-86B9-80CCBAA56791}" srcOrd="0" destOrd="0" parTransId="{3E1AF793-691D-4123-8B44-EF0CF1162262}" sibTransId="{EC898956-5354-4759-B969-2B9BA96C8A06}"/>
    <dgm:cxn modelId="{C8DC5F12-C7D1-48D1-A228-8B1A30131952}" type="presOf" srcId="{61AFE3B1-2FC3-49DD-9696-9FFFE10E72F2}" destId="{1B8C3F3D-D0FA-4D58-B004-D2B75AB6DB8B}" srcOrd="0" destOrd="0" presId="urn:microsoft.com/office/officeart/2005/8/layout/vList5"/>
    <dgm:cxn modelId="{46392C18-B321-4BAD-BDE3-280E01B80429}" type="presOf" srcId="{7A265D99-8E9F-4AF2-82B9-6747496C0546}" destId="{A3940314-9162-45BE-8D1D-8D6306629D43}" srcOrd="0" destOrd="0" presId="urn:microsoft.com/office/officeart/2005/8/layout/vList5"/>
    <dgm:cxn modelId="{D1EC321F-EB00-40C4-B65D-FC79C6007160}" type="presOf" srcId="{218CA02B-519F-4676-A990-B6778F2CDA2C}" destId="{42FC4F57-A7AF-4098-AA08-181D3DA8F48F}" srcOrd="0" destOrd="0" presId="urn:microsoft.com/office/officeart/2005/8/layout/vList5"/>
    <dgm:cxn modelId="{F4F10224-8645-48E8-9470-A3324B3059BA}" type="presOf" srcId="{A8CAA025-39BE-49CF-9542-B24451B2DA09}" destId="{D6A2ACDF-1A82-4FEC-AEF3-A4BEC0AC5D15}" srcOrd="0" destOrd="0" presId="urn:microsoft.com/office/officeart/2005/8/layout/vList5"/>
    <dgm:cxn modelId="{14409625-1F55-409B-8E4A-FECE8FB25569}" srcId="{61AFE3B1-2FC3-49DD-9696-9FFFE10E72F2}" destId="{446974C1-8F52-4E40-A2B9-1DDB12ED0CE9}" srcOrd="1" destOrd="0" parTransId="{B36C5C9D-6C19-4DA8-98CA-A9ACDD2FC0B2}" sibTransId="{B1B39CEA-FD34-413F-8FD9-A75A4EBD0F37}"/>
    <dgm:cxn modelId="{BADB6328-579F-4EA7-A2D8-33BFC98606BB}" srcId="{00898086-521D-4956-88BF-24B69F4FAC36}" destId="{A8CAA025-39BE-49CF-9542-B24451B2DA09}" srcOrd="0" destOrd="0" parTransId="{A16BDAEE-0643-452D-8195-BACE7DA4FB28}" sibTransId="{CA5DF457-1C54-4E5D-A47B-EAC1E2CE2AC4}"/>
    <dgm:cxn modelId="{3770292F-E50D-4DDE-A656-48B4A2A1E1B8}" type="presOf" srcId="{E2CBE370-8170-43B4-B9A9-B9F6FD673E5A}" destId="{6050E799-601F-40BD-942C-46B55F5E6519}" srcOrd="0" destOrd="2" presId="urn:microsoft.com/office/officeart/2005/8/layout/vList5"/>
    <dgm:cxn modelId="{21A44339-2F76-4DB0-AFA1-492144D9802E}" type="presOf" srcId="{A8D123F8-8C90-4BCC-9757-B5D1B2D6A374}" destId="{6050E799-601F-40BD-942C-46B55F5E6519}" srcOrd="0" destOrd="1" presId="urn:microsoft.com/office/officeart/2005/8/layout/vList5"/>
    <dgm:cxn modelId="{84A1B939-4B28-4332-BEF1-D6492B0CA99D}" srcId="{00898086-521D-4956-88BF-24B69F4FAC36}" destId="{F1397438-3C13-4081-9246-D8BABF55C072}" srcOrd="3" destOrd="0" parTransId="{7132B168-6E5D-4F76-8426-CE845BCE0461}" sibTransId="{22B53D7A-0345-41B2-B5E8-9BD2EEAD094C}"/>
    <dgm:cxn modelId="{6D5ADC61-19A8-4D24-B49D-62A86FCC4935}" srcId="{ED19EEE5-6E11-4D27-A0C7-94E95945D553}" destId="{4FCB7B5A-65D1-405E-8BA5-D462B516C38C}" srcOrd="5" destOrd="0" parTransId="{9CA56A03-D09E-48AC-BDAD-CE9E8DC763A4}" sibTransId="{0369EBD1-5FB0-4F90-8C4B-462A1C430363}"/>
    <dgm:cxn modelId="{ED1D6562-8282-4136-8784-3EDAE5543CDE}" type="presOf" srcId="{68BF93DA-30A1-4040-8D64-9622CC2BC018}" destId="{C5A4B0D3-025D-4526-B83B-A5B13E82CEA0}" srcOrd="0" destOrd="0" presId="urn:microsoft.com/office/officeart/2005/8/layout/vList5"/>
    <dgm:cxn modelId="{2D870A63-7BFB-4F89-A721-5710A8268C69}" type="presOf" srcId="{00898086-521D-4956-88BF-24B69F4FAC36}" destId="{062874E4-04EC-41DF-BC4B-FEECF97E7839}" srcOrd="0" destOrd="0" presId="urn:microsoft.com/office/officeart/2005/8/layout/vList5"/>
    <dgm:cxn modelId="{EE731743-F433-4CC9-A0AB-C70C7F28A354}" srcId="{ED19EEE5-6E11-4D27-A0C7-94E95945D553}" destId="{61AFE3B1-2FC3-49DD-9696-9FFFE10E72F2}" srcOrd="4" destOrd="0" parTransId="{3B8E5AE4-AFE9-4DF5-8796-A57FF5F06A6A}" sibTransId="{F7A00876-0093-45C8-8C4D-1AFA793F875B}"/>
    <dgm:cxn modelId="{578D3A46-3AD1-406B-8BED-98034712CEC1}" type="presOf" srcId="{D8ACE913-1739-48DA-8DF2-98292D1328F4}" destId="{7D4F2823-85BD-446C-9746-C767AABAFF01}" srcOrd="0" destOrd="2" presId="urn:microsoft.com/office/officeart/2005/8/layout/vList5"/>
    <dgm:cxn modelId="{16B5426A-C6B4-4BD3-87A8-9B08BA96CD67}" type="presOf" srcId="{ED19EEE5-6E11-4D27-A0C7-94E95945D553}" destId="{BC41C9B5-8CE2-43BB-9535-F581D83B206E}" srcOrd="0" destOrd="0" presId="urn:microsoft.com/office/officeart/2005/8/layout/vList5"/>
    <dgm:cxn modelId="{372B704C-F375-441D-92C9-CA716C391305}" srcId="{9FF6F9AD-1E0A-46F9-BE88-4C27F87679DF}" destId="{E2CBE370-8170-43B4-B9A9-B9F6FD673E5A}" srcOrd="2" destOrd="0" parTransId="{FC099D56-4F7A-455F-ACCC-ED63ED3CF083}" sibTransId="{FA4BF77D-7F26-42BA-90CD-AA92EC38214A}"/>
    <dgm:cxn modelId="{F2E2916D-8595-4654-8B4B-BA499E6F7CB9}" type="presOf" srcId="{CA3ADBFE-8581-4114-AADB-C9B15EDC54A6}" destId="{4CCBDA7E-868B-4C9C-BFBC-DF790B6EA725}" srcOrd="0" destOrd="0" presId="urn:microsoft.com/office/officeart/2005/8/layout/vList5"/>
    <dgm:cxn modelId="{13CFF06D-1D37-488C-A902-5C502696CA06}" srcId="{61AFE3B1-2FC3-49DD-9696-9FFFE10E72F2}" destId="{D8ACE913-1739-48DA-8DF2-98292D1328F4}" srcOrd="2" destOrd="0" parTransId="{FD42F0B1-5EC8-440F-B4EA-5969833359AE}" sibTransId="{FFFED064-6E16-4884-A7BD-2DF01A9E3950}"/>
    <dgm:cxn modelId="{768F0F4E-5472-49F9-B103-3F010E1B9306}" type="presOf" srcId="{3C6BA8AA-2A99-44F5-86B9-80CCBAA56791}" destId="{7D4F2823-85BD-446C-9746-C767AABAFF01}" srcOrd="0" destOrd="0" presId="urn:microsoft.com/office/officeart/2005/8/layout/vList5"/>
    <dgm:cxn modelId="{C6507A50-6574-47F1-A762-9E093D5C1431}" type="presOf" srcId="{24B88861-11D7-4F43-A045-48AFBF5E2282}" destId="{6050E799-601F-40BD-942C-46B55F5E6519}" srcOrd="0" destOrd="0" presId="urn:microsoft.com/office/officeart/2005/8/layout/vList5"/>
    <dgm:cxn modelId="{58137E53-76CF-4A54-87A8-6135186820E3}" type="presOf" srcId="{9064C7CA-D696-4AEB-9347-F492A3932757}" destId="{D6A2ACDF-1A82-4FEC-AEF3-A4BEC0AC5D15}" srcOrd="0" destOrd="2" presId="urn:microsoft.com/office/officeart/2005/8/layout/vList5"/>
    <dgm:cxn modelId="{9A9B7B75-45A7-4120-BE02-60317C383B06}" srcId="{00898086-521D-4956-88BF-24B69F4FAC36}" destId="{9064C7CA-D696-4AEB-9347-F492A3932757}" srcOrd="2" destOrd="0" parTransId="{36A6D094-76D7-4062-AA4C-9B22594120A7}" sibTransId="{BF30B298-867A-45A7-95FE-1BC3CD76711F}"/>
    <dgm:cxn modelId="{902C3777-EE85-496B-963A-E24AB0855CB8}" srcId="{00898086-521D-4956-88BF-24B69F4FAC36}" destId="{2E2CA54F-4CF5-4D4F-B393-4498B2936468}" srcOrd="1" destOrd="0" parTransId="{EDDDF49C-433F-42DD-80C6-66A2ECBAA2E0}" sibTransId="{D9F7DEE6-7ADE-4B2F-AB1C-9C47FA52820E}"/>
    <dgm:cxn modelId="{2622EB57-3447-496E-93FB-EBE9ACB67DFD}" type="presOf" srcId="{F1397438-3C13-4081-9246-D8BABF55C072}" destId="{D6A2ACDF-1A82-4FEC-AEF3-A4BEC0AC5D15}" srcOrd="0" destOrd="3" presId="urn:microsoft.com/office/officeart/2005/8/layout/vList5"/>
    <dgm:cxn modelId="{33E21C59-9998-4E8C-AAD2-713927CBD40A}" srcId="{870D6DD8-BF70-432E-80FD-205868906A8C}" destId="{218CA02B-519F-4676-A990-B6778F2CDA2C}" srcOrd="0" destOrd="0" parTransId="{0F315CBD-1204-4FEB-8B62-83649C3007BD}" sibTransId="{FB8FE0B8-563D-41EC-AFFF-E8617E828B00}"/>
    <dgm:cxn modelId="{C3E8595A-04E6-4877-9476-EF22BAEE1749}" type="presOf" srcId="{9FF6F9AD-1E0A-46F9-BE88-4C27F87679DF}" destId="{68FF97EE-6BC3-4A62-B269-F5E4BB016780}" srcOrd="0" destOrd="0" presId="urn:microsoft.com/office/officeart/2005/8/layout/vList5"/>
    <dgm:cxn modelId="{38D78E9E-45A9-476A-A743-DC96A010D02C}" type="presOf" srcId="{2E2CA54F-4CF5-4D4F-B393-4498B2936468}" destId="{D6A2ACDF-1A82-4FEC-AEF3-A4BEC0AC5D15}" srcOrd="0" destOrd="1" presId="urn:microsoft.com/office/officeart/2005/8/layout/vList5"/>
    <dgm:cxn modelId="{8A58B69E-85BB-4976-A843-386E0425CB59}" srcId="{4FCB7B5A-65D1-405E-8BA5-D462B516C38C}" destId="{7A265D99-8E9F-4AF2-82B9-6747496C0546}" srcOrd="0" destOrd="0" parTransId="{4931F5B5-7DE6-4996-A018-6F1C0DB47F39}" sibTransId="{30BD1DF7-8CD8-4077-B1DA-8B0F00E3FC52}"/>
    <dgm:cxn modelId="{799E00AC-6923-4F39-984A-6AB8DB728F46}" srcId="{ED19EEE5-6E11-4D27-A0C7-94E95945D553}" destId="{00898086-521D-4956-88BF-24B69F4FAC36}" srcOrd="2" destOrd="0" parTransId="{6D7261F6-C094-4253-B68E-9325997A078B}" sibTransId="{1F9F9880-9CAC-4890-9D7F-95B525F45E09}"/>
    <dgm:cxn modelId="{55796BB5-21D9-4CED-9A37-73B135C51B57}" srcId="{ED19EEE5-6E11-4D27-A0C7-94E95945D553}" destId="{CA3ADBFE-8581-4114-AADB-C9B15EDC54A6}" srcOrd="0" destOrd="0" parTransId="{BF6B848C-6EF1-4409-9D8C-61F70770531B}" sibTransId="{4CD5C60C-D455-49C4-A9C7-84DE445D0D76}"/>
    <dgm:cxn modelId="{C17FEBBA-513D-4FBA-BB12-6E3312E3AE1C}" srcId="{ED19EEE5-6E11-4D27-A0C7-94E95945D553}" destId="{68BF93DA-30A1-4040-8D64-9622CC2BC018}" srcOrd="6" destOrd="0" parTransId="{B8ABA7E2-2C64-496C-9E74-E1794C4837DE}" sibTransId="{EED8415C-D452-44F2-9EC5-A4860BD3A18A}"/>
    <dgm:cxn modelId="{CA4C0AC6-695F-4DB2-B837-63A0DE730303}" srcId="{ED19EEE5-6E11-4D27-A0C7-94E95945D553}" destId="{870D6DD8-BF70-432E-80FD-205868906A8C}" srcOrd="3" destOrd="0" parTransId="{F4A742CC-0154-403B-8D1B-785F18DEB7C3}" sibTransId="{43BB3363-DEF7-4913-8075-5D738BB780C0}"/>
    <dgm:cxn modelId="{E74055D1-6788-4BF4-872B-C409E5AF1384}" srcId="{CA3ADBFE-8581-4114-AADB-C9B15EDC54A6}" destId="{4C9906D1-CF69-4A68-AC7E-559E8928336E}" srcOrd="1" destOrd="0" parTransId="{B5626724-762B-4DA1-B1A9-43D5D2753DCE}" sibTransId="{7A375C7C-153D-4FEA-ACB2-515E8ABB14AA}"/>
    <dgm:cxn modelId="{67E760D8-F65B-4B58-B1AA-9926ED7569E4}" srcId="{CA3ADBFE-8581-4114-AADB-C9B15EDC54A6}" destId="{36CF0CAC-59BD-46E7-81EA-81DB053E3BCE}" srcOrd="2" destOrd="0" parTransId="{31758E8F-6D99-442D-9CC4-639D2F385FC6}" sibTransId="{509BF42B-51EC-401F-897F-8E6466A4F74F}"/>
    <dgm:cxn modelId="{D2A1F0D8-4F68-4CF7-A653-757D34678D35}" type="presOf" srcId="{4FCB7B5A-65D1-405E-8BA5-D462B516C38C}" destId="{61B213F0-B590-49F3-B251-8ADB0A4B4D0B}" srcOrd="0" destOrd="0" presId="urn:microsoft.com/office/officeart/2005/8/layout/vList5"/>
    <dgm:cxn modelId="{74E42CDA-8CD3-4FCA-8D15-28BA4DB65545}" type="presOf" srcId="{36CF0CAC-59BD-46E7-81EA-81DB053E3BCE}" destId="{4441684A-E614-4B42-BB35-7EFFF069399A}" srcOrd="0" destOrd="2" presId="urn:microsoft.com/office/officeart/2005/8/layout/vList5"/>
    <dgm:cxn modelId="{72323AE0-6E62-448B-9A17-7BB97088836D}" type="presOf" srcId="{4C9906D1-CF69-4A68-AC7E-559E8928336E}" destId="{4441684A-E614-4B42-BB35-7EFFF069399A}" srcOrd="0" destOrd="1" presId="urn:microsoft.com/office/officeart/2005/8/layout/vList5"/>
    <dgm:cxn modelId="{3837A8E2-D4A5-40F7-BFEE-F63D5A595A3D}" type="presOf" srcId="{446974C1-8F52-4E40-A2B9-1DDB12ED0CE9}" destId="{7D4F2823-85BD-446C-9746-C767AABAFF01}" srcOrd="0" destOrd="1" presId="urn:microsoft.com/office/officeart/2005/8/layout/vList5"/>
    <dgm:cxn modelId="{76547BE3-8835-4727-BE24-455FD01445A9}" srcId="{68BF93DA-30A1-4040-8D64-9622CC2BC018}" destId="{0CF08C85-C6CF-455C-852C-6ABAFE4B86F8}" srcOrd="0" destOrd="0" parTransId="{38EB06DA-21F3-439D-8CB2-E9C7B587EA7A}" sibTransId="{FB148BDB-77BA-464E-AD1D-4744251466AD}"/>
    <dgm:cxn modelId="{DD34ACE3-4F11-488B-AF44-6F14DACA9403}" srcId="{CA3ADBFE-8581-4114-AADB-C9B15EDC54A6}" destId="{5E56D3EC-CA7C-4BC2-A5CD-84158797AA66}" srcOrd="0" destOrd="0" parTransId="{8C6EB7E8-4820-486A-B201-508EA708CF92}" sibTransId="{D4695ED2-42D3-400E-9CB1-117EC82BA94F}"/>
    <dgm:cxn modelId="{2772E9E7-1AC8-4DA9-929F-7E1A56366B55}" srcId="{9FF6F9AD-1E0A-46F9-BE88-4C27F87679DF}" destId="{A8D123F8-8C90-4BCC-9757-B5D1B2D6A374}" srcOrd="1" destOrd="0" parTransId="{416DC00E-F832-46B0-B985-CB46FA50D0DD}" sibTransId="{D5368E2B-A547-41DE-8F1B-CF03A9F584C2}"/>
    <dgm:cxn modelId="{C1C8ADF5-06D7-480D-A00D-75B83865C5B3}" srcId="{ED19EEE5-6E11-4D27-A0C7-94E95945D553}" destId="{9FF6F9AD-1E0A-46F9-BE88-4C27F87679DF}" srcOrd="1" destOrd="0" parTransId="{169F895E-5F78-4BA0-BE6F-1F7058548BEA}" sibTransId="{D3670220-4F47-464B-BD87-DD22BD86FF15}"/>
    <dgm:cxn modelId="{FA3E48FA-1888-4D6A-B1A0-D2ED17C32961}" type="presOf" srcId="{0CF08C85-C6CF-455C-852C-6ABAFE4B86F8}" destId="{54CA2B3E-84CC-44EE-B69D-3414303039BC}" srcOrd="0" destOrd="0" presId="urn:microsoft.com/office/officeart/2005/8/layout/vList5"/>
    <dgm:cxn modelId="{33D6D7FF-3140-4BB2-A106-860706F3070D}" type="presParOf" srcId="{BC41C9B5-8CE2-43BB-9535-F581D83B206E}" destId="{006852C8-5938-49B2-915E-5F18FB29C455}" srcOrd="0" destOrd="0" presId="urn:microsoft.com/office/officeart/2005/8/layout/vList5"/>
    <dgm:cxn modelId="{1EC49A9F-2A79-4EC0-8B57-AA499F90D7FF}" type="presParOf" srcId="{006852C8-5938-49B2-915E-5F18FB29C455}" destId="{4CCBDA7E-868B-4C9C-BFBC-DF790B6EA725}" srcOrd="0" destOrd="0" presId="urn:microsoft.com/office/officeart/2005/8/layout/vList5"/>
    <dgm:cxn modelId="{FB0BF1D3-2B18-4487-A374-B41A23EE0F81}" type="presParOf" srcId="{006852C8-5938-49B2-915E-5F18FB29C455}" destId="{4441684A-E614-4B42-BB35-7EFFF069399A}" srcOrd="1" destOrd="0" presId="urn:microsoft.com/office/officeart/2005/8/layout/vList5"/>
    <dgm:cxn modelId="{574E8DEB-DB91-4E95-833C-54C411FF2180}" type="presParOf" srcId="{BC41C9B5-8CE2-43BB-9535-F581D83B206E}" destId="{56E64C74-A87E-4566-A6EC-1D0320C1788E}" srcOrd="1" destOrd="0" presId="urn:microsoft.com/office/officeart/2005/8/layout/vList5"/>
    <dgm:cxn modelId="{0D4E5018-4AE6-4999-AFC6-E4D9AA8F6D9D}" type="presParOf" srcId="{BC41C9B5-8CE2-43BB-9535-F581D83B206E}" destId="{6A9D9255-D19D-4E0E-99A4-C9C754ED7AAE}" srcOrd="2" destOrd="0" presId="urn:microsoft.com/office/officeart/2005/8/layout/vList5"/>
    <dgm:cxn modelId="{B2896682-3AB4-41FB-888A-D8FEC921A8D0}" type="presParOf" srcId="{6A9D9255-D19D-4E0E-99A4-C9C754ED7AAE}" destId="{68FF97EE-6BC3-4A62-B269-F5E4BB016780}" srcOrd="0" destOrd="0" presId="urn:microsoft.com/office/officeart/2005/8/layout/vList5"/>
    <dgm:cxn modelId="{2BD03AF2-F656-444B-A95F-9BC126BA184E}" type="presParOf" srcId="{6A9D9255-D19D-4E0E-99A4-C9C754ED7AAE}" destId="{6050E799-601F-40BD-942C-46B55F5E6519}" srcOrd="1" destOrd="0" presId="urn:microsoft.com/office/officeart/2005/8/layout/vList5"/>
    <dgm:cxn modelId="{785DC0BE-47E8-49FE-BD03-BF5A36BECDF3}" type="presParOf" srcId="{BC41C9B5-8CE2-43BB-9535-F581D83B206E}" destId="{7BC030FE-46CE-48C1-B99F-04B23D6A285C}" srcOrd="3" destOrd="0" presId="urn:microsoft.com/office/officeart/2005/8/layout/vList5"/>
    <dgm:cxn modelId="{699D9522-E1DE-49AD-BA3B-43CBA4B582B3}" type="presParOf" srcId="{BC41C9B5-8CE2-43BB-9535-F581D83B206E}" destId="{D9714108-72C6-4E87-988A-5FCB3D8DACAE}" srcOrd="4" destOrd="0" presId="urn:microsoft.com/office/officeart/2005/8/layout/vList5"/>
    <dgm:cxn modelId="{5723459C-80A5-4AB3-8945-63428BDD18F4}" type="presParOf" srcId="{D9714108-72C6-4E87-988A-5FCB3D8DACAE}" destId="{062874E4-04EC-41DF-BC4B-FEECF97E7839}" srcOrd="0" destOrd="0" presId="urn:microsoft.com/office/officeart/2005/8/layout/vList5"/>
    <dgm:cxn modelId="{850AE55C-567B-41F8-A31D-45E4B25B9694}" type="presParOf" srcId="{D9714108-72C6-4E87-988A-5FCB3D8DACAE}" destId="{D6A2ACDF-1A82-4FEC-AEF3-A4BEC0AC5D15}" srcOrd="1" destOrd="0" presId="urn:microsoft.com/office/officeart/2005/8/layout/vList5"/>
    <dgm:cxn modelId="{F3039E17-E23E-4ABE-9F39-564B87E52D23}" type="presParOf" srcId="{BC41C9B5-8CE2-43BB-9535-F581D83B206E}" destId="{13FC0939-08A6-4F66-AFED-178E89EE8649}" srcOrd="5" destOrd="0" presId="urn:microsoft.com/office/officeart/2005/8/layout/vList5"/>
    <dgm:cxn modelId="{047F4C84-7EC3-4AE3-925C-C563A41A0514}" type="presParOf" srcId="{BC41C9B5-8CE2-43BB-9535-F581D83B206E}" destId="{1B4625B4-12F5-40A1-98C6-C258661F7B3C}" srcOrd="6" destOrd="0" presId="urn:microsoft.com/office/officeart/2005/8/layout/vList5"/>
    <dgm:cxn modelId="{24173F08-6921-4FB0-864D-108E2E775A03}" type="presParOf" srcId="{1B4625B4-12F5-40A1-98C6-C258661F7B3C}" destId="{84E624E5-542E-44FD-B0B1-60ABF3D408BB}" srcOrd="0" destOrd="0" presId="urn:microsoft.com/office/officeart/2005/8/layout/vList5"/>
    <dgm:cxn modelId="{5A466D94-F752-4476-B3DE-61ED3B8D5988}" type="presParOf" srcId="{1B4625B4-12F5-40A1-98C6-C258661F7B3C}" destId="{42FC4F57-A7AF-4098-AA08-181D3DA8F48F}" srcOrd="1" destOrd="0" presId="urn:microsoft.com/office/officeart/2005/8/layout/vList5"/>
    <dgm:cxn modelId="{1AB28E84-11C0-4E0D-BC99-E79CA52A49B5}" type="presParOf" srcId="{BC41C9B5-8CE2-43BB-9535-F581D83B206E}" destId="{0575A0DB-1CCF-4BCE-A64E-EFA9F137A33B}" srcOrd="7" destOrd="0" presId="urn:microsoft.com/office/officeart/2005/8/layout/vList5"/>
    <dgm:cxn modelId="{453A513A-334A-4B7A-AC33-15F6461670A0}" type="presParOf" srcId="{BC41C9B5-8CE2-43BB-9535-F581D83B206E}" destId="{291CDFA5-B3C4-4B16-930C-FAB502667EBC}" srcOrd="8" destOrd="0" presId="urn:microsoft.com/office/officeart/2005/8/layout/vList5"/>
    <dgm:cxn modelId="{3BC840A8-E1D5-4FCA-9BE7-2B008D004850}" type="presParOf" srcId="{291CDFA5-B3C4-4B16-930C-FAB502667EBC}" destId="{1B8C3F3D-D0FA-4D58-B004-D2B75AB6DB8B}" srcOrd="0" destOrd="0" presId="urn:microsoft.com/office/officeart/2005/8/layout/vList5"/>
    <dgm:cxn modelId="{9DC2F240-E896-42E8-A71B-9EAA12D3D082}" type="presParOf" srcId="{291CDFA5-B3C4-4B16-930C-FAB502667EBC}" destId="{7D4F2823-85BD-446C-9746-C767AABAFF01}" srcOrd="1" destOrd="0" presId="urn:microsoft.com/office/officeart/2005/8/layout/vList5"/>
    <dgm:cxn modelId="{C325E279-A5CC-4B85-860E-80BC23C7522F}" type="presParOf" srcId="{BC41C9B5-8CE2-43BB-9535-F581D83B206E}" destId="{99A63DA8-8644-468D-85DD-EAA5573A7214}" srcOrd="9" destOrd="0" presId="urn:microsoft.com/office/officeart/2005/8/layout/vList5"/>
    <dgm:cxn modelId="{601CC23A-4266-40BF-84E5-180F86B710A5}" type="presParOf" srcId="{BC41C9B5-8CE2-43BB-9535-F581D83B206E}" destId="{DC3770F4-23E5-45CC-BAFB-39567BD69134}" srcOrd="10" destOrd="0" presId="urn:microsoft.com/office/officeart/2005/8/layout/vList5"/>
    <dgm:cxn modelId="{78E72031-D05D-4484-AF40-42CB89B8907C}" type="presParOf" srcId="{DC3770F4-23E5-45CC-BAFB-39567BD69134}" destId="{61B213F0-B590-49F3-B251-8ADB0A4B4D0B}" srcOrd="0" destOrd="0" presId="urn:microsoft.com/office/officeart/2005/8/layout/vList5"/>
    <dgm:cxn modelId="{91B51341-36E8-41FB-A980-45350F8E199A}" type="presParOf" srcId="{DC3770F4-23E5-45CC-BAFB-39567BD69134}" destId="{A3940314-9162-45BE-8D1D-8D6306629D43}" srcOrd="1" destOrd="0" presId="urn:microsoft.com/office/officeart/2005/8/layout/vList5"/>
    <dgm:cxn modelId="{D2C0B9A4-39F3-4818-BE68-BFA4ADC195FC}" type="presParOf" srcId="{BC41C9B5-8CE2-43BB-9535-F581D83B206E}" destId="{515E09C6-F8C3-4F3B-8AFD-E6AB1CA316B0}" srcOrd="11" destOrd="0" presId="urn:microsoft.com/office/officeart/2005/8/layout/vList5"/>
    <dgm:cxn modelId="{75513C04-A5E8-48A4-99CE-1CA14C529683}" type="presParOf" srcId="{BC41C9B5-8CE2-43BB-9535-F581D83B206E}" destId="{32A5EDA7-121A-466D-BAB1-27375AFABA39}" srcOrd="12" destOrd="0" presId="urn:microsoft.com/office/officeart/2005/8/layout/vList5"/>
    <dgm:cxn modelId="{4FF70740-71AD-4488-AADA-F50424676F57}" type="presParOf" srcId="{32A5EDA7-121A-466D-BAB1-27375AFABA39}" destId="{C5A4B0D3-025D-4526-B83B-A5B13E82CEA0}" srcOrd="0" destOrd="0" presId="urn:microsoft.com/office/officeart/2005/8/layout/vList5"/>
    <dgm:cxn modelId="{BCF5213A-C471-4A91-B93E-AF763627BFDB}" type="presParOf" srcId="{32A5EDA7-121A-466D-BAB1-27375AFABA39}" destId="{54CA2B3E-84CC-44EE-B69D-3414303039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84F1F0-72D5-4BCF-B40F-354CE84C7FF0}"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D4E9C42E-7896-46DD-BB10-5955A14B2440}">
      <dgm:prSet phldrT="[Text]"/>
      <dgm:spPr>
        <a:solidFill>
          <a:srgbClr val="808000"/>
        </a:solidFill>
      </dgm:spPr>
      <dgm:t>
        <a:bodyPr/>
        <a:lstStyle/>
        <a:p>
          <a:r>
            <a:rPr lang="fa-IR" dirty="0">
              <a:cs typeface="B Titr" panose="00000700000000000000" pitchFamily="2" charset="-78"/>
            </a:rPr>
            <a:t>طرح عمرانی نیمه تمام </a:t>
          </a:r>
          <a:endParaRPr lang="en-US" dirty="0">
            <a:cs typeface="B Titr" panose="00000700000000000000" pitchFamily="2" charset="-78"/>
          </a:endParaRPr>
        </a:p>
      </dgm:t>
    </dgm:pt>
    <dgm:pt modelId="{2A31790A-D610-488C-AC94-DB7A8C387F43}" type="parTrans" cxnId="{300430DD-A581-4530-84A2-5B9E84649C42}">
      <dgm:prSet/>
      <dgm:spPr/>
      <dgm:t>
        <a:bodyPr/>
        <a:lstStyle/>
        <a:p>
          <a:endParaRPr lang="en-US">
            <a:cs typeface="B Titr" panose="00000700000000000000" pitchFamily="2" charset="-78"/>
          </a:endParaRPr>
        </a:p>
      </dgm:t>
    </dgm:pt>
    <dgm:pt modelId="{55B5AC5F-308E-4E76-A480-53D217111476}" type="sibTrans" cxnId="{300430DD-A581-4530-84A2-5B9E84649C42}">
      <dgm:prSet/>
      <dgm:spPr/>
      <dgm:t>
        <a:bodyPr/>
        <a:lstStyle/>
        <a:p>
          <a:endParaRPr lang="en-US">
            <a:cs typeface="B Titr" panose="00000700000000000000" pitchFamily="2" charset="-78"/>
          </a:endParaRPr>
        </a:p>
      </dgm:t>
    </dgm:pt>
    <dgm:pt modelId="{E3C029BE-0FF8-4E39-834D-872753B92DAA}">
      <dgm:prSet phldrT="[Text]"/>
      <dgm:spPr/>
      <dgm:t>
        <a:bodyPr/>
        <a:lstStyle/>
        <a:p>
          <a:r>
            <a:rPr lang="fa-IR" dirty="0">
              <a:cs typeface="B Titr" panose="00000700000000000000" pitchFamily="2" charset="-78"/>
            </a:rPr>
            <a:t>فروش و تأمین مالی از طریق بازار سرمایه</a:t>
          </a:r>
          <a:endParaRPr lang="en-US" dirty="0">
            <a:cs typeface="B Titr" panose="00000700000000000000" pitchFamily="2" charset="-78"/>
          </a:endParaRPr>
        </a:p>
      </dgm:t>
    </dgm:pt>
    <dgm:pt modelId="{1FAB753D-483E-47FC-8E20-1B420D524502}" type="parTrans" cxnId="{CA84E304-A161-40B9-90A5-0A1E557313F3}">
      <dgm:prSet/>
      <dgm:spPr/>
      <dgm:t>
        <a:bodyPr/>
        <a:lstStyle/>
        <a:p>
          <a:endParaRPr lang="en-US">
            <a:cs typeface="B Titr" panose="00000700000000000000" pitchFamily="2" charset="-78"/>
          </a:endParaRPr>
        </a:p>
      </dgm:t>
    </dgm:pt>
    <dgm:pt modelId="{B62AB00A-EB48-4E02-A870-1A0E4584CE2D}" type="sibTrans" cxnId="{CA84E304-A161-40B9-90A5-0A1E557313F3}">
      <dgm:prSet/>
      <dgm:spPr/>
      <dgm:t>
        <a:bodyPr/>
        <a:lstStyle/>
        <a:p>
          <a:endParaRPr lang="en-US">
            <a:cs typeface="B Titr" panose="00000700000000000000" pitchFamily="2" charset="-78"/>
          </a:endParaRPr>
        </a:p>
      </dgm:t>
    </dgm:pt>
    <dgm:pt modelId="{5EDC4812-DC9F-4981-BE61-89963A3E5BF2}">
      <dgm:prSet phldrT="[Text]"/>
      <dgm:spPr/>
      <dgm:t>
        <a:bodyPr/>
        <a:lstStyle/>
        <a:p>
          <a:r>
            <a:rPr lang="fa-IR" dirty="0">
              <a:cs typeface="B Titr" panose="00000700000000000000" pitchFamily="2" charset="-78"/>
            </a:rPr>
            <a:t>	معاوضه</a:t>
          </a:r>
          <a:endParaRPr lang="en-US" dirty="0">
            <a:cs typeface="B Titr" panose="00000700000000000000" pitchFamily="2" charset="-78"/>
          </a:endParaRPr>
        </a:p>
      </dgm:t>
    </dgm:pt>
    <dgm:pt modelId="{3510A3D6-775F-4AD5-9219-F0B07DC7C21C}" type="parTrans" cxnId="{E7CF6F2B-01DF-4EE7-BDBD-581582C77543}">
      <dgm:prSet/>
      <dgm:spPr/>
      <dgm:t>
        <a:bodyPr/>
        <a:lstStyle/>
        <a:p>
          <a:endParaRPr lang="en-US">
            <a:cs typeface="B Titr" panose="00000700000000000000" pitchFamily="2" charset="-78"/>
          </a:endParaRPr>
        </a:p>
      </dgm:t>
    </dgm:pt>
    <dgm:pt modelId="{A83FDE82-C47F-427B-A1EE-DE6D395C76EA}" type="sibTrans" cxnId="{E7CF6F2B-01DF-4EE7-BDBD-581582C77543}">
      <dgm:prSet/>
      <dgm:spPr/>
      <dgm:t>
        <a:bodyPr/>
        <a:lstStyle/>
        <a:p>
          <a:endParaRPr lang="en-US">
            <a:cs typeface="B Titr" panose="00000700000000000000" pitchFamily="2" charset="-78"/>
          </a:endParaRPr>
        </a:p>
      </dgm:t>
    </dgm:pt>
    <dgm:pt modelId="{3D09AF95-32C2-4A34-BB3E-60014F2B2D87}">
      <dgm:prSet phldrT="[Text]"/>
      <dgm:spPr/>
      <dgm:t>
        <a:bodyPr/>
        <a:lstStyle/>
        <a:p>
          <a:pPr rtl="1"/>
          <a:r>
            <a:rPr lang="fa-IR" dirty="0">
              <a:cs typeface="B Titr" panose="00000700000000000000" pitchFamily="2" charset="-78"/>
            </a:rPr>
            <a:t> فروش به صورت نقد یا اقساط </a:t>
          </a:r>
          <a:endParaRPr lang="en-US" dirty="0">
            <a:cs typeface="B Titr" panose="00000700000000000000" pitchFamily="2" charset="-78"/>
          </a:endParaRPr>
        </a:p>
      </dgm:t>
    </dgm:pt>
    <dgm:pt modelId="{E2A20963-D9D0-46EC-8769-5A5FC30BF230}" type="parTrans" cxnId="{FFA5497A-85DF-4802-AE7B-469D8C4F45E6}">
      <dgm:prSet/>
      <dgm:spPr/>
      <dgm:t>
        <a:bodyPr/>
        <a:lstStyle/>
        <a:p>
          <a:endParaRPr lang="en-US">
            <a:cs typeface="B Titr" panose="00000700000000000000" pitchFamily="2" charset="-78"/>
          </a:endParaRPr>
        </a:p>
      </dgm:t>
    </dgm:pt>
    <dgm:pt modelId="{30323CD5-CF5E-4B17-8FB0-1AAEB3D49701}" type="sibTrans" cxnId="{FFA5497A-85DF-4802-AE7B-469D8C4F45E6}">
      <dgm:prSet/>
      <dgm:spPr/>
      <dgm:t>
        <a:bodyPr/>
        <a:lstStyle/>
        <a:p>
          <a:endParaRPr lang="en-US">
            <a:cs typeface="B Titr" panose="00000700000000000000" pitchFamily="2" charset="-78"/>
          </a:endParaRPr>
        </a:p>
      </dgm:t>
    </dgm:pt>
    <dgm:pt modelId="{17EA059B-8C28-4897-8975-131AEABC53E0}">
      <dgm:prSet phldrT="[Text]"/>
      <dgm:spPr/>
      <dgm:t>
        <a:bodyPr/>
        <a:lstStyle/>
        <a:p>
          <a:pPr algn="ctr" rtl="1"/>
          <a:r>
            <a:rPr lang="fa-IR" dirty="0">
              <a:cs typeface="B Titr" panose="00000700000000000000" pitchFamily="2" charset="-78"/>
            </a:rPr>
            <a:t>واگذاری حق  بهره برداری طرح برای مدت معین در مقابل تکمیل طرح</a:t>
          </a:r>
          <a:endParaRPr lang="en-US" dirty="0">
            <a:cs typeface="B Titr" panose="00000700000000000000" pitchFamily="2" charset="-78"/>
          </a:endParaRPr>
        </a:p>
      </dgm:t>
    </dgm:pt>
    <dgm:pt modelId="{DE942F66-E8ED-4C8A-95D2-72DBF52484E8}" type="parTrans" cxnId="{55030F8E-3771-4BC4-8470-D81D6DA6F7E8}">
      <dgm:prSet/>
      <dgm:spPr/>
      <dgm:t>
        <a:bodyPr/>
        <a:lstStyle/>
        <a:p>
          <a:endParaRPr lang="en-US">
            <a:cs typeface="B Titr" panose="00000700000000000000" pitchFamily="2" charset="-78"/>
          </a:endParaRPr>
        </a:p>
      </dgm:t>
    </dgm:pt>
    <dgm:pt modelId="{51058A1A-81FD-4557-B68B-CA6ABC078D7D}" type="sibTrans" cxnId="{55030F8E-3771-4BC4-8470-D81D6DA6F7E8}">
      <dgm:prSet/>
      <dgm:spPr/>
      <dgm:t>
        <a:bodyPr/>
        <a:lstStyle/>
        <a:p>
          <a:endParaRPr lang="en-US">
            <a:cs typeface="B Titr" panose="00000700000000000000" pitchFamily="2" charset="-78"/>
          </a:endParaRPr>
        </a:p>
      </dgm:t>
    </dgm:pt>
    <dgm:pt modelId="{A3584573-FF99-4F31-AA9C-4BE070E89C8B}">
      <dgm:prSet phldrT="[Text]"/>
      <dgm:spPr/>
      <dgm:t>
        <a:bodyPr/>
        <a:lstStyle/>
        <a:p>
          <a:pPr rtl="1"/>
          <a:r>
            <a:rPr lang="fa-IR" dirty="0">
              <a:cs typeface="B Titr" panose="00000700000000000000" pitchFamily="2" charset="-78"/>
            </a:rPr>
            <a:t>تکمیل طرح در ازای تهاتر دارایی های مازاد به میزان طلب قطعی پیمانکاران</a:t>
          </a:r>
          <a:endParaRPr lang="en-US" dirty="0">
            <a:cs typeface="B Titr" panose="00000700000000000000" pitchFamily="2" charset="-78"/>
          </a:endParaRPr>
        </a:p>
      </dgm:t>
    </dgm:pt>
    <dgm:pt modelId="{1F643D3E-983D-414D-A6BB-83CBAF4567E2}" type="parTrans" cxnId="{90E7B623-8D1F-4B50-A4EC-6E8AE6E0FC4D}">
      <dgm:prSet/>
      <dgm:spPr/>
      <dgm:t>
        <a:bodyPr/>
        <a:lstStyle/>
        <a:p>
          <a:endParaRPr lang="en-US">
            <a:cs typeface="B Titr" panose="00000700000000000000" pitchFamily="2" charset="-78"/>
          </a:endParaRPr>
        </a:p>
      </dgm:t>
    </dgm:pt>
    <dgm:pt modelId="{2FE47AC7-5341-4600-A5A0-A277B41AE5E4}" type="sibTrans" cxnId="{90E7B623-8D1F-4B50-A4EC-6E8AE6E0FC4D}">
      <dgm:prSet/>
      <dgm:spPr/>
      <dgm:t>
        <a:bodyPr/>
        <a:lstStyle/>
        <a:p>
          <a:endParaRPr lang="en-US">
            <a:cs typeface="B Titr" panose="00000700000000000000" pitchFamily="2" charset="-78"/>
          </a:endParaRPr>
        </a:p>
      </dgm:t>
    </dgm:pt>
    <dgm:pt modelId="{D928651E-71D1-48CE-A075-BFF69462B073}">
      <dgm:prSet phldrT="[Text]"/>
      <dgm:spPr/>
      <dgm:t>
        <a:bodyPr/>
        <a:lstStyle/>
        <a:p>
          <a:endParaRPr lang="en-US"/>
        </a:p>
      </dgm:t>
    </dgm:pt>
    <dgm:pt modelId="{D5F921B5-9BF3-47AE-B2E5-FFB7E5A374E5}" type="parTrans" cxnId="{3FA03863-7F94-4533-92C1-2342C15AE687}">
      <dgm:prSet/>
      <dgm:spPr/>
      <dgm:t>
        <a:bodyPr/>
        <a:lstStyle/>
        <a:p>
          <a:endParaRPr lang="en-US">
            <a:cs typeface="B Titr" panose="00000700000000000000" pitchFamily="2" charset="-78"/>
          </a:endParaRPr>
        </a:p>
      </dgm:t>
    </dgm:pt>
    <dgm:pt modelId="{6AE0A001-7929-4334-BD8C-C132C432964C}" type="sibTrans" cxnId="{3FA03863-7F94-4533-92C1-2342C15AE687}">
      <dgm:prSet/>
      <dgm:spPr/>
      <dgm:t>
        <a:bodyPr/>
        <a:lstStyle/>
        <a:p>
          <a:endParaRPr lang="en-US">
            <a:cs typeface="B Titr" panose="00000700000000000000" pitchFamily="2" charset="-78"/>
          </a:endParaRPr>
        </a:p>
      </dgm:t>
    </dgm:pt>
    <dgm:pt modelId="{69ED279A-168F-4687-BE36-E5CCC087B99B}">
      <dgm:prSet phldrT="[Text]"/>
      <dgm:spPr/>
      <dgm:t>
        <a:bodyPr/>
        <a:lstStyle/>
        <a:p>
          <a:endParaRPr lang="en-US"/>
        </a:p>
      </dgm:t>
    </dgm:pt>
    <dgm:pt modelId="{1F4E4649-56B5-4330-891B-053992551EB3}" type="parTrans" cxnId="{FB09BA54-FC70-4264-8D89-11B6CF247E77}">
      <dgm:prSet/>
      <dgm:spPr/>
      <dgm:t>
        <a:bodyPr/>
        <a:lstStyle/>
        <a:p>
          <a:endParaRPr lang="en-US">
            <a:cs typeface="B Titr" panose="00000700000000000000" pitchFamily="2" charset="-78"/>
          </a:endParaRPr>
        </a:p>
      </dgm:t>
    </dgm:pt>
    <dgm:pt modelId="{B1DACEBB-3B09-4F50-83E6-548C6E6DA43B}" type="sibTrans" cxnId="{FB09BA54-FC70-4264-8D89-11B6CF247E77}">
      <dgm:prSet/>
      <dgm:spPr/>
      <dgm:t>
        <a:bodyPr/>
        <a:lstStyle/>
        <a:p>
          <a:endParaRPr lang="en-US">
            <a:cs typeface="B Titr" panose="00000700000000000000" pitchFamily="2" charset="-78"/>
          </a:endParaRPr>
        </a:p>
      </dgm:t>
    </dgm:pt>
    <dgm:pt modelId="{2AC0C800-3A3B-426E-A4CC-30BCB2D57D72}">
      <dgm:prSet phldrT="[Text]" custLinFactNeighborX="-9064" custLinFactNeighborY="-12671"/>
      <dgm:spPr/>
      <dgm:t>
        <a:bodyPr/>
        <a:lstStyle/>
        <a:p>
          <a:endParaRPr lang="en-US"/>
        </a:p>
      </dgm:t>
    </dgm:pt>
    <dgm:pt modelId="{6747644B-20A6-4094-9D4C-EAF2FF259379}" type="parTrans" cxnId="{B0EB7A5E-B623-4915-827F-80F190670049}">
      <dgm:prSet/>
      <dgm:spPr/>
      <dgm:t>
        <a:bodyPr/>
        <a:lstStyle/>
        <a:p>
          <a:endParaRPr lang="en-US"/>
        </a:p>
      </dgm:t>
    </dgm:pt>
    <dgm:pt modelId="{05C2A623-B588-4D5D-A035-98E9CDFC177C}" type="sibTrans" cxnId="{B0EB7A5E-B623-4915-827F-80F190670049}">
      <dgm:prSet/>
      <dgm:spPr/>
      <dgm:t>
        <a:bodyPr/>
        <a:lstStyle/>
        <a:p>
          <a:endParaRPr lang="en-US"/>
        </a:p>
      </dgm:t>
    </dgm:pt>
    <dgm:pt modelId="{EDA0F170-D317-446A-8570-81E0F98E6FCA}">
      <dgm:prSet phldrT="[Text]"/>
      <dgm:spPr/>
      <dgm:t>
        <a:bodyPr/>
        <a:lstStyle/>
        <a:p>
          <a:r>
            <a:rPr lang="fa-IR" dirty="0">
              <a:cs typeface="B Titr" panose="00000700000000000000" pitchFamily="2" charset="-78"/>
            </a:rPr>
            <a:t>توقف طرح های فاقد توجیه فنی، اقتصادی و اجتماعی و تعیین تکلیف دارایی های آن </a:t>
          </a:r>
          <a:endParaRPr lang="en-US" dirty="0">
            <a:cs typeface="B Titr" panose="00000700000000000000" pitchFamily="2" charset="-78"/>
          </a:endParaRPr>
        </a:p>
      </dgm:t>
    </dgm:pt>
    <dgm:pt modelId="{98256754-988F-453A-8D1D-6F878E2FFB74}" type="sibTrans" cxnId="{90E2EB1C-F9CD-4CE6-898A-33A057FF48EA}">
      <dgm:prSet/>
      <dgm:spPr/>
      <dgm:t>
        <a:bodyPr/>
        <a:lstStyle/>
        <a:p>
          <a:endParaRPr lang="en-US">
            <a:cs typeface="B Titr" panose="00000700000000000000" pitchFamily="2" charset="-78"/>
          </a:endParaRPr>
        </a:p>
      </dgm:t>
    </dgm:pt>
    <dgm:pt modelId="{7A3C872C-DA3A-4222-90D4-05329054ECB0}" type="parTrans" cxnId="{90E2EB1C-F9CD-4CE6-898A-33A057FF48EA}">
      <dgm:prSet/>
      <dgm:spPr/>
      <dgm:t>
        <a:bodyPr/>
        <a:lstStyle/>
        <a:p>
          <a:endParaRPr lang="en-US">
            <a:cs typeface="B Titr" panose="00000700000000000000" pitchFamily="2" charset="-78"/>
          </a:endParaRPr>
        </a:p>
      </dgm:t>
    </dgm:pt>
    <dgm:pt modelId="{0750A44C-2F88-4960-A122-C0988D66473B}" type="pres">
      <dgm:prSet presAssocID="{BD84F1F0-72D5-4BCF-B40F-354CE84C7FF0}" presName="Name0" presStyleCnt="0">
        <dgm:presLayoutVars>
          <dgm:chMax val="1"/>
          <dgm:chPref val="1"/>
          <dgm:dir/>
          <dgm:animOne val="branch"/>
          <dgm:animLvl val="lvl"/>
        </dgm:presLayoutVars>
      </dgm:prSet>
      <dgm:spPr/>
    </dgm:pt>
    <dgm:pt modelId="{F9076CFA-F7D9-4A39-A528-2660F3864688}" type="pres">
      <dgm:prSet presAssocID="{D4E9C42E-7896-46DD-BB10-5955A14B2440}" presName="Parent" presStyleLbl="node0" presStyleIdx="0" presStyleCnt="1" custLinFactNeighborX="-3845" custLinFactNeighborY="-2008">
        <dgm:presLayoutVars>
          <dgm:chMax val="6"/>
          <dgm:chPref val="6"/>
        </dgm:presLayoutVars>
      </dgm:prSet>
      <dgm:spPr/>
    </dgm:pt>
    <dgm:pt modelId="{5B9B9425-7780-493F-8499-AEA4F06AAA8B}" type="pres">
      <dgm:prSet presAssocID="{E3C029BE-0FF8-4E39-834D-872753B92DAA}" presName="Accent1" presStyleCnt="0"/>
      <dgm:spPr/>
    </dgm:pt>
    <dgm:pt modelId="{E58CA994-423F-400B-9FE7-D0F863245CF7}" type="pres">
      <dgm:prSet presAssocID="{E3C029BE-0FF8-4E39-834D-872753B92DAA}" presName="Accent" presStyleLbl="bgShp" presStyleIdx="0" presStyleCnt="6"/>
      <dgm:spPr/>
    </dgm:pt>
    <dgm:pt modelId="{7F209A6C-7B1D-45CF-9F46-C88A720945B1}" type="pres">
      <dgm:prSet presAssocID="{E3C029BE-0FF8-4E39-834D-872753B92DAA}" presName="Child1" presStyleLbl="node1" presStyleIdx="0" presStyleCnt="6">
        <dgm:presLayoutVars>
          <dgm:chMax val="0"/>
          <dgm:chPref val="0"/>
          <dgm:bulletEnabled val="1"/>
        </dgm:presLayoutVars>
      </dgm:prSet>
      <dgm:spPr/>
    </dgm:pt>
    <dgm:pt modelId="{2047267C-2DED-4359-84F7-1C6603E31619}" type="pres">
      <dgm:prSet presAssocID="{EDA0F170-D317-446A-8570-81E0F98E6FCA}" presName="Accent2" presStyleCnt="0"/>
      <dgm:spPr/>
    </dgm:pt>
    <dgm:pt modelId="{A7901F9B-FB2E-4CB2-81C2-9EDF984E0C4D}" type="pres">
      <dgm:prSet presAssocID="{EDA0F170-D317-446A-8570-81E0F98E6FCA}" presName="Accent" presStyleLbl="bgShp" presStyleIdx="1" presStyleCnt="6"/>
      <dgm:spPr/>
    </dgm:pt>
    <dgm:pt modelId="{50EADA8F-5816-4C9B-A685-31C67ED6DE68}" type="pres">
      <dgm:prSet presAssocID="{EDA0F170-D317-446A-8570-81E0F98E6FCA}" presName="Child2" presStyleLbl="node1" presStyleIdx="1" presStyleCnt="6" custLinFactX="-82753" custLinFactNeighborX="-100000" custLinFactNeighborY="-34376">
        <dgm:presLayoutVars>
          <dgm:chMax val="0"/>
          <dgm:chPref val="0"/>
          <dgm:bulletEnabled val="1"/>
        </dgm:presLayoutVars>
      </dgm:prSet>
      <dgm:spPr/>
    </dgm:pt>
    <dgm:pt modelId="{5577F85C-6617-4602-9349-7504AF991163}" type="pres">
      <dgm:prSet presAssocID="{5EDC4812-DC9F-4981-BE61-89963A3E5BF2}" presName="Accent3" presStyleCnt="0"/>
      <dgm:spPr/>
    </dgm:pt>
    <dgm:pt modelId="{C0D6C8B2-ED0D-4353-BA34-68CA5CA162E1}" type="pres">
      <dgm:prSet presAssocID="{5EDC4812-DC9F-4981-BE61-89963A3E5BF2}" presName="Accent" presStyleLbl="bgShp" presStyleIdx="2" presStyleCnt="6"/>
      <dgm:spPr/>
    </dgm:pt>
    <dgm:pt modelId="{5B5EDE29-DE74-4025-9A38-D320BB429E5B}" type="pres">
      <dgm:prSet presAssocID="{5EDC4812-DC9F-4981-BE61-89963A3E5BF2}" presName="Child3" presStyleLbl="node1" presStyleIdx="2" presStyleCnt="6" custLinFactNeighborX="5018" custLinFactNeighborY="-35915">
        <dgm:presLayoutVars>
          <dgm:chMax val="0"/>
          <dgm:chPref val="0"/>
          <dgm:bulletEnabled val="1"/>
        </dgm:presLayoutVars>
      </dgm:prSet>
      <dgm:spPr/>
    </dgm:pt>
    <dgm:pt modelId="{A9D2DE7E-0B89-4AAB-8135-A498A366C026}" type="pres">
      <dgm:prSet presAssocID="{3D09AF95-32C2-4A34-BB3E-60014F2B2D87}" presName="Accent4" presStyleCnt="0"/>
      <dgm:spPr/>
    </dgm:pt>
    <dgm:pt modelId="{BBADA737-891E-4443-84DD-42DE474DD510}" type="pres">
      <dgm:prSet presAssocID="{3D09AF95-32C2-4A34-BB3E-60014F2B2D87}" presName="Accent" presStyleLbl="bgShp" presStyleIdx="3" presStyleCnt="6"/>
      <dgm:spPr/>
    </dgm:pt>
    <dgm:pt modelId="{381216F9-E45A-4AE4-80A0-9259592CA084}" type="pres">
      <dgm:prSet presAssocID="{3D09AF95-32C2-4A34-BB3E-60014F2B2D87}" presName="Child4" presStyleLbl="node1" presStyleIdx="3" presStyleCnt="6" custLinFactNeighborX="38979" custLinFactNeighborY="-10671">
        <dgm:presLayoutVars>
          <dgm:chMax val="0"/>
          <dgm:chPref val="0"/>
          <dgm:bulletEnabled val="1"/>
        </dgm:presLayoutVars>
      </dgm:prSet>
      <dgm:spPr/>
    </dgm:pt>
    <dgm:pt modelId="{904E7BA5-6979-43BC-8755-D8F0EAB06F9E}" type="pres">
      <dgm:prSet presAssocID="{17EA059B-8C28-4897-8975-131AEABC53E0}" presName="Accent5" presStyleCnt="0"/>
      <dgm:spPr/>
    </dgm:pt>
    <dgm:pt modelId="{3218609D-9C3F-4427-8FD1-948A6AFB4CFA}" type="pres">
      <dgm:prSet presAssocID="{17EA059B-8C28-4897-8975-131AEABC53E0}" presName="Accent" presStyleLbl="bgShp" presStyleIdx="4" presStyleCnt="6"/>
      <dgm:spPr/>
    </dgm:pt>
    <dgm:pt modelId="{2F11944C-D4D3-4C50-8E4F-41EB84FEBB4E}" type="pres">
      <dgm:prSet presAssocID="{17EA059B-8C28-4897-8975-131AEABC53E0}" presName="Child5" presStyleLbl="node1" presStyleIdx="4" presStyleCnt="6" custLinFactNeighborX="32536" custLinFactNeighborY="48507">
        <dgm:presLayoutVars>
          <dgm:chMax val="0"/>
          <dgm:chPref val="0"/>
          <dgm:bulletEnabled val="1"/>
        </dgm:presLayoutVars>
      </dgm:prSet>
      <dgm:spPr/>
    </dgm:pt>
    <dgm:pt modelId="{44CA09BB-D6B3-45D9-A901-117516B5283B}" type="pres">
      <dgm:prSet presAssocID="{A3584573-FF99-4F31-AA9C-4BE070E89C8B}" presName="Accent6" presStyleCnt="0"/>
      <dgm:spPr/>
    </dgm:pt>
    <dgm:pt modelId="{7D795161-163C-44D3-B37D-388362223C00}" type="pres">
      <dgm:prSet presAssocID="{A3584573-FF99-4F31-AA9C-4BE070E89C8B}" presName="Accent" presStyleLbl="bgShp" presStyleIdx="5" presStyleCnt="6"/>
      <dgm:spPr/>
    </dgm:pt>
    <dgm:pt modelId="{B62A0CF6-5050-4464-9ACD-8B9513D6B7F1}" type="pres">
      <dgm:prSet presAssocID="{A3584573-FF99-4F31-AA9C-4BE070E89C8B}" presName="Child6" presStyleLbl="node1" presStyleIdx="5" presStyleCnt="6" custLinFactNeighborX="-22375" custLinFactNeighborY="68859">
        <dgm:presLayoutVars>
          <dgm:chMax val="0"/>
          <dgm:chPref val="0"/>
          <dgm:bulletEnabled val="1"/>
        </dgm:presLayoutVars>
      </dgm:prSet>
      <dgm:spPr/>
    </dgm:pt>
  </dgm:ptLst>
  <dgm:cxnLst>
    <dgm:cxn modelId="{CA84E304-A161-40B9-90A5-0A1E557313F3}" srcId="{D4E9C42E-7896-46DD-BB10-5955A14B2440}" destId="{E3C029BE-0FF8-4E39-834D-872753B92DAA}" srcOrd="0" destOrd="0" parTransId="{1FAB753D-483E-47FC-8E20-1B420D524502}" sibTransId="{B62AB00A-EB48-4E02-A870-1A0E4584CE2D}"/>
    <dgm:cxn modelId="{90E2EB1C-F9CD-4CE6-898A-33A057FF48EA}" srcId="{D4E9C42E-7896-46DD-BB10-5955A14B2440}" destId="{EDA0F170-D317-446A-8570-81E0F98E6FCA}" srcOrd="1" destOrd="0" parTransId="{7A3C872C-DA3A-4222-90D4-05329054ECB0}" sibTransId="{98256754-988F-453A-8D1D-6F878E2FFB74}"/>
    <dgm:cxn modelId="{23C77D1D-1F6C-41C4-B396-08B911B55110}" type="presOf" srcId="{17EA059B-8C28-4897-8975-131AEABC53E0}" destId="{2F11944C-D4D3-4C50-8E4F-41EB84FEBB4E}" srcOrd="0" destOrd="0" presId="urn:microsoft.com/office/officeart/2011/layout/HexagonRadial"/>
    <dgm:cxn modelId="{90E7B623-8D1F-4B50-A4EC-6E8AE6E0FC4D}" srcId="{D4E9C42E-7896-46DD-BB10-5955A14B2440}" destId="{A3584573-FF99-4F31-AA9C-4BE070E89C8B}" srcOrd="5" destOrd="0" parTransId="{1F643D3E-983D-414D-A6BB-83CBAF4567E2}" sibTransId="{2FE47AC7-5341-4600-A5A0-A277B41AE5E4}"/>
    <dgm:cxn modelId="{E7CF6F2B-01DF-4EE7-BDBD-581582C77543}" srcId="{D4E9C42E-7896-46DD-BB10-5955A14B2440}" destId="{5EDC4812-DC9F-4981-BE61-89963A3E5BF2}" srcOrd="2" destOrd="0" parTransId="{3510A3D6-775F-4AD5-9219-F0B07DC7C21C}" sibTransId="{A83FDE82-C47F-427B-A1EE-DE6D395C76EA}"/>
    <dgm:cxn modelId="{34709F3D-2D47-4884-866B-FF47C44A5207}" type="presOf" srcId="{3D09AF95-32C2-4A34-BB3E-60014F2B2D87}" destId="{381216F9-E45A-4AE4-80A0-9259592CA084}" srcOrd="0" destOrd="0" presId="urn:microsoft.com/office/officeart/2011/layout/HexagonRadial"/>
    <dgm:cxn modelId="{B0EB7A5E-B623-4915-827F-80F190670049}" srcId="{BD84F1F0-72D5-4BCF-B40F-354CE84C7FF0}" destId="{2AC0C800-3A3B-426E-A4CC-30BCB2D57D72}" srcOrd="2" destOrd="0" parTransId="{6747644B-20A6-4094-9D4C-EAF2FF259379}" sibTransId="{05C2A623-B588-4D5D-A035-98E9CDFC177C}"/>
    <dgm:cxn modelId="{3FA03863-7F94-4533-92C1-2342C15AE687}" srcId="{D4E9C42E-7896-46DD-BB10-5955A14B2440}" destId="{D928651E-71D1-48CE-A075-BFF69462B073}" srcOrd="6" destOrd="0" parTransId="{D5F921B5-9BF3-47AE-B2E5-FFB7E5A374E5}" sibTransId="{6AE0A001-7929-4334-BD8C-C132C432964C}"/>
    <dgm:cxn modelId="{0FA4C643-474C-428F-B1C2-5CE89E135E53}" type="presOf" srcId="{EDA0F170-D317-446A-8570-81E0F98E6FCA}" destId="{50EADA8F-5816-4C9B-A685-31C67ED6DE68}" srcOrd="0" destOrd="0" presId="urn:microsoft.com/office/officeart/2011/layout/HexagonRadial"/>
    <dgm:cxn modelId="{C31E666F-30C1-4ED7-AB4E-59E486BDD629}" type="presOf" srcId="{BD84F1F0-72D5-4BCF-B40F-354CE84C7FF0}" destId="{0750A44C-2F88-4960-A122-C0988D66473B}" srcOrd="0" destOrd="0" presId="urn:microsoft.com/office/officeart/2011/layout/HexagonRadial"/>
    <dgm:cxn modelId="{FB09BA54-FC70-4264-8D89-11B6CF247E77}" srcId="{BD84F1F0-72D5-4BCF-B40F-354CE84C7FF0}" destId="{69ED279A-168F-4687-BE36-E5CCC087B99B}" srcOrd="1" destOrd="0" parTransId="{1F4E4649-56B5-4330-891B-053992551EB3}" sibTransId="{B1DACEBB-3B09-4F50-83E6-548C6E6DA43B}"/>
    <dgm:cxn modelId="{FFA5497A-85DF-4802-AE7B-469D8C4F45E6}" srcId="{D4E9C42E-7896-46DD-BB10-5955A14B2440}" destId="{3D09AF95-32C2-4A34-BB3E-60014F2B2D87}" srcOrd="3" destOrd="0" parTransId="{E2A20963-D9D0-46EC-8769-5A5FC30BF230}" sibTransId="{30323CD5-CF5E-4B17-8FB0-1AAEB3D49701}"/>
    <dgm:cxn modelId="{555F677D-BBA9-4E7D-B0C1-4164A9337728}" type="presOf" srcId="{D4E9C42E-7896-46DD-BB10-5955A14B2440}" destId="{F9076CFA-F7D9-4A39-A528-2660F3864688}" srcOrd="0" destOrd="0" presId="urn:microsoft.com/office/officeart/2011/layout/HexagonRadial"/>
    <dgm:cxn modelId="{5E9F827E-0B8F-4E70-B381-9ED62291E7D7}" type="presOf" srcId="{A3584573-FF99-4F31-AA9C-4BE070E89C8B}" destId="{B62A0CF6-5050-4464-9ACD-8B9513D6B7F1}" srcOrd="0" destOrd="0" presId="urn:microsoft.com/office/officeart/2011/layout/HexagonRadial"/>
    <dgm:cxn modelId="{55030F8E-3771-4BC4-8470-D81D6DA6F7E8}" srcId="{D4E9C42E-7896-46DD-BB10-5955A14B2440}" destId="{17EA059B-8C28-4897-8975-131AEABC53E0}" srcOrd="4" destOrd="0" parTransId="{DE942F66-E8ED-4C8A-95D2-72DBF52484E8}" sibTransId="{51058A1A-81FD-4557-B68B-CA6ABC078D7D}"/>
    <dgm:cxn modelId="{BA09F197-0AEC-4D07-9114-E028856EDC30}" type="presOf" srcId="{5EDC4812-DC9F-4981-BE61-89963A3E5BF2}" destId="{5B5EDE29-DE74-4025-9A38-D320BB429E5B}" srcOrd="0" destOrd="0" presId="urn:microsoft.com/office/officeart/2011/layout/HexagonRadial"/>
    <dgm:cxn modelId="{B0E296A5-7D8A-4A35-AD5F-39C1F91AA0FE}" type="presOf" srcId="{E3C029BE-0FF8-4E39-834D-872753B92DAA}" destId="{7F209A6C-7B1D-45CF-9F46-C88A720945B1}" srcOrd="0" destOrd="0" presId="urn:microsoft.com/office/officeart/2011/layout/HexagonRadial"/>
    <dgm:cxn modelId="{300430DD-A581-4530-84A2-5B9E84649C42}" srcId="{BD84F1F0-72D5-4BCF-B40F-354CE84C7FF0}" destId="{D4E9C42E-7896-46DD-BB10-5955A14B2440}" srcOrd="0" destOrd="0" parTransId="{2A31790A-D610-488C-AC94-DB7A8C387F43}" sibTransId="{55B5AC5F-308E-4E76-A480-53D217111476}"/>
    <dgm:cxn modelId="{592FB116-CF76-485C-A36D-76692381C5C3}" type="presParOf" srcId="{0750A44C-2F88-4960-A122-C0988D66473B}" destId="{F9076CFA-F7D9-4A39-A528-2660F3864688}" srcOrd="0" destOrd="0" presId="urn:microsoft.com/office/officeart/2011/layout/HexagonRadial"/>
    <dgm:cxn modelId="{62AC3A4E-8BCC-480C-A8C5-C58C3704BE02}" type="presParOf" srcId="{0750A44C-2F88-4960-A122-C0988D66473B}" destId="{5B9B9425-7780-493F-8499-AEA4F06AAA8B}" srcOrd="1" destOrd="0" presId="urn:microsoft.com/office/officeart/2011/layout/HexagonRadial"/>
    <dgm:cxn modelId="{9CFEC042-D127-49B6-B15A-89B96D0B300D}" type="presParOf" srcId="{5B9B9425-7780-493F-8499-AEA4F06AAA8B}" destId="{E58CA994-423F-400B-9FE7-D0F863245CF7}" srcOrd="0" destOrd="0" presId="urn:microsoft.com/office/officeart/2011/layout/HexagonRadial"/>
    <dgm:cxn modelId="{C53B7024-60F2-4A70-B51F-29CE89AE939B}" type="presParOf" srcId="{0750A44C-2F88-4960-A122-C0988D66473B}" destId="{7F209A6C-7B1D-45CF-9F46-C88A720945B1}" srcOrd="2" destOrd="0" presId="urn:microsoft.com/office/officeart/2011/layout/HexagonRadial"/>
    <dgm:cxn modelId="{35C80976-A6D4-4E4F-B131-4D342DF60CF5}" type="presParOf" srcId="{0750A44C-2F88-4960-A122-C0988D66473B}" destId="{2047267C-2DED-4359-84F7-1C6603E31619}" srcOrd="3" destOrd="0" presId="urn:microsoft.com/office/officeart/2011/layout/HexagonRadial"/>
    <dgm:cxn modelId="{C1EBEE76-0DF1-464F-A37E-95FE10E40C45}" type="presParOf" srcId="{2047267C-2DED-4359-84F7-1C6603E31619}" destId="{A7901F9B-FB2E-4CB2-81C2-9EDF984E0C4D}" srcOrd="0" destOrd="0" presId="urn:microsoft.com/office/officeart/2011/layout/HexagonRadial"/>
    <dgm:cxn modelId="{CA2021BB-964C-450D-8C09-DABBA39FD5B4}" type="presParOf" srcId="{0750A44C-2F88-4960-A122-C0988D66473B}" destId="{50EADA8F-5816-4C9B-A685-31C67ED6DE68}" srcOrd="4" destOrd="0" presId="urn:microsoft.com/office/officeart/2011/layout/HexagonRadial"/>
    <dgm:cxn modelId="{326C9EBF-8EB0-4C7A-9EFC-BB084DDC200E}" type="presParOf" srcId="{0750A44C-2F88-4960-A122-C0988D66473B}" destId="{5577F85C-6617-4602-9349-7504AF991163}" srcOrd="5" destOrd="0" presId="urn:microsoft.com/office/officeart/2011/layout/HexagonRadial"/>
    <dgm:cxn modelId="{C5A13B10-B8C3-4926-B2FB-609CB835ADCA}" type="presParOf" srcId="{5577F85C-6617-4602-9349-7504AF991163}" destId="{C0D6C8B2-ED0D-4353-BA34-68CA5CA162E1}" srcOrd="0" destOrd="0" presId="urn:microsoft.com/office/officeart/2011/layout/HexagonRadial"/>
    <dgm:cxn modelId="{5A863C65-1B5C-496A-BC1B-39F540D944D0}" type="presParOf" srcId="{0750A44C-2F88-4960-A122-C0988D66473B}" destId="{5B5EDE29-DE74-4025-9A38-D320BB429E5B}" srcOrd="6" destOrd="0" presId="urn:microsoft.com/office/officeart/2011/layout/HexagonRadial"/>
    <dgm:cxn modelId="{841DD471-FBCD-4220-ACF8-8A11A0BD3B96}" type="presParOf" srcId="{0750A44C-2F88-4960-A122-C0988D66473B}" destId="{A9D2DE7E-0B89-4AAB-8135-A498A366C026}" srcOrd="7" destOrd="0" presId="urn:microsoft.com/office/officeart/2011/layout/HexagonRadial"/>
    <dgm:cxn modelId="{A2578494-EE84-4F00-9022-212CC9A480A8}" type="presParOf" srcId="{A9D2DE7E-0B89-4AAB-8135-A498A366C026}" destId="{BBADA737-891E-4443-84DD-42DE474DD510}" srcOrd="0" destOrd="0" presId="urn:microsoft.com/office/officeart/2011/layout/HexagonRadial"/>
    <dgm:cxn modelId="{07E95DA8-7191-4B0F-B6CA-FCA504B81539}" type="presParOf" srcId="{0750A44C-2F88-4960-A122-C0988D66473B}" destId="{381216F9-E45A-4AE4-80A0-9259592CA084}" srcOrd="8" destOrd="0" presId="urn:microsoft.com/office/officeart/2011/layout/HexagonRadial"/>
    <dgm:cxn modelId="{0ED4005D-DC72-4B75-8D6B-029647DC6B57}" type="presParOf" srcId="{0750A44C-2F88-4960-A122-C0988D66473B}" destId="{904E7BA5-6979-43BC-8755-D8F0EAB06F9E}" srcOrd="9" destOrd="0" presId="urn:microsoft.com/office/officeart/2011/layout/HexagonRadial"/>
    <dgm:cxn modelId="{930B17E7-91B6-4E37-A171-3896FECAAFD4}" type="presParOf" srcId="{904E7BA5-6979-43BC-8755-D8F0EAB06F9E}" destId="{3218609D-9C3F-4427-8FD1-948A6AFB4CFA}" srcOrd="0" destOrd="0" presId="urn:microsoft.com/office/officeart/2011/layout/HexagonRadial"/>
    <dgm:cxn modelId="{13CA1E9D-6A82-44FD-BB03-6E930CD3710F}" type="presParOf" srcId="{0750A44C-2F88-4960-A122-C0988D66473B}" destId="{2F11944C-D4D3-4C50-8E4F-41EB84FEBB4E}" srcOrd="10" destOrd="0" presId="urn:microsoft.com/office/officeart/2011/layout/HexagonRadial"/>
    <dgm:cxn modelId="{ED1CD3AC-4BAA-4117-90AD-BD6E5B777A95}" type="presParOf" srcId="{0750A44C-2F88-4960-A122-C0988D66473B}" destId="{44CA09BB-D6B3-45D9-A901-117516B5283B}" srcOrd="11" destOrd="0" presId="urn:microsoft.com/office/officeart/2011/layout/HexagonRadial"/>
    <dgm:cxn modelId="{05EA7D01-D6E1-4EBA-BE73-5047ECAAA5A1}" type="presParOf" srcId="{44CA09BB-D6B3-45D9-A901-117516B5283B}" destId="{7D795161-163C-44D3-B37D-388362223C00}" srcOrd="0" destOrd="0" presId="urn:microsoft.com/office/officeart/2011/layout/HexagonRadial"/>
    <dgm:cxn modelId="{48E0E6A8-CA06-42CB-BAE5-8D27BC924C02}" type="presParOf" srcId="{0750A44C-2F88-4960-A122-C0988D66473B}" destId="{B62A0CF6-5050-4464-9ACD-8B9513D6B7F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84F1F0-72D5-4BCF-B40F-354CE84C7FF0}"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D4E9C42E-7896-46DD-BB10-5955A14B2440}">
      <dgm:prSet phldrT="[Text]" custT="1"/>
      <dgm:spPr>
        <a:solidFill>
          <a:srgbClr val="808000"/>
        </a:solidFill>
      </dgm:spPr>
      <dgm:t>
        <a:bodyPr/>
        <a:lstStyle/>
        <a:p>
          <a:pPr rtl="1"/>
          <a:r>
            <a:rPr lang="fa-IR" sz="900" dirty="0">
              <a:cs typeface="B Titr" panose="00000700000000000000" pitchFamily="2" charset="-78"/>
            </a:rPr>
            <a:t>اموال غیرمنقول مازاد</a:t>
          </a:r>
          <a:endParaRPr lang="en-US" sz="900" dirty="0">
            <a:cs typeface="B Titr" panose="00000700000000000000" pitchFamily="2" charset="-78"/>
          </a:endParaRPr>
        </a:p>
      </dgm:t>
    </dgm:pt>
    <dgm:pt modelId="{2A31790A-D610-488C-AC94-DB7A8C387F43}" type="parTrans" cxnId="{300430DD-A581-4530-84A2-5B9E84649C42}">
      <dgm:prSet/>
      <dgm:spPr/>
      <dgm:t>
        <a:bodyPr/>
        <a:lstStyle/>
        <a:p>
          <a:pPr rtl="1"/>
          <a:endParaRPr lang="en-US" sz="900">
            <a:cs typeface="B Titr" panose="00000700000000000000" pitchFamily="2" charset="-78"/>
          </a:endParaRPr>
        </a:p>
      </dgm:t>
    </dgm:pt>
    <dgm:pt modelId="{55B5AC5F-308E-4E76-A480-53D217111476}" type="sibTrans" cxnId="{300430DD-A581-4530-84A2-5B9E84649C42}">
      <dgm:prSet/>
      <dgm:spPr/>
      <dgm:t>
        <a:bodyPr/>
        <a:lstStyle/>
        <a:p>
          <a:pPr rtl="1"/>
          <a:endParaRPr lang="en-US" sz="900">
            <a:cs typeface="B Titr" panose="00000700000000000000" pitchFamily="2" charset="-78"/>
          </a:endParaRPr>
        </a:p>
      </dgm:t>
    </dgm:pt>
    <dgm:pt modelId="{E3C029BE-0FF8-4E39-834D-872753B92DAA}">
      <dgm:prSet phldrT="[Text]" custT="1"/>
      <dgm:spPr/>
      <dgm:t>
        <a:bodyPr/>
        <a:lstStyle/>
        <a:p>
          <a:pPr rtl="1"/>
          <a:r>
            <a:rPr lang="fa-IR" sz="900" dirty="0">
              <a:cs typeface="B Titr" panose="00000700000000000000" pitchFamily="2" charset="-78"/>
            </a:rPr>
            <a:t>استفاده از نهادها و ابزارهای بازار سرمایه از جمله صندوق امالک و مستغلات، صندوق زمین و ساختمان، صندوق پروژه و اوراق تأمین مالی</a:t>
          </a:r>
          <a:endParaRPr lang="en-US" sz="900" dirty="0">
            <a:cs typeface="B Titr" panose="00000700000000000000" pitchFamily="2" charset="-78"/>
          </a:endParaRPr>
        </a:p>
      </dgm:t>
    </dgm:pt>
    <dgm:pt modelId="{1FAB753D-483E-47FC-8E20-1B420D524502}" type="parTrans" cxnId="{CA84E304-A161-40B9-90A5-0A1E557313F3}">
      <dgm:prSet/>
      <dgm:spPr/>
      <dgm:t>
        <a:bodyPr/>
        <a:lstStyle/>
        <a:p>
          <a:pPr rtl="1"/>
          <a:endParaRPr lang="en-US" sz="900">
            <a:cs typeface="B Titr" panose="00000700000000000000" pitchFamily="2" charset="-78"/>
          </a:endParaRPr>
        </a:p>
      </dgm:t>
    </dgm:pt>
    <dgm:pt modelId="{B62AB00A-EB48-4E02-A870-1A0E4584CE2D}" type="sibTrans" cxnId="{CA84E304-A161-40B9-90A5-0A1E557313F3}">
      <dgm:prSet/>
      <dgm:spPr/>
      <dgm:t>
        <a:bodyPr/>
        <a:lstStyle/>
        <a:p>
          <a:pPr rtl="1"/>
          <a:endParaRPr lang="en-US" sz="900">
            <a:cs typeface="B Titr" panose="00000700000000000000" pitchFamily="2" charset="-78"/>
          </a:endParaRPr>
        </a:p>
      </dgm:t>
    </dgm:pt>
    <dgm:pt modelId="{EDA0F170-D317-446A-8570-81E0F98E6FCA}">
      <dgm:prSet phldrT="[Text]" custT="1"/>
      <dgm:spPr/>
      <dgm:t>
        <a:bodyPr/>
        <a:lstStyle/>
        <a:p>
          <a:pPr rtl="1"/>
          <a:r>
            <a:rPr lang="fa-IR" sz="900" dirty="0">
              <a:cs typeface="B Titr" panose="00000700000000000000" pitchFamily="2" charset="-78"/>
            </a:rPr>
            <a:t>تهاتر داراییهای مازاد  در ازای طلب قطعی پیمانکاران به منظورپیشبرد طرحهای عمرانی نیمه تمام. </a:t>
          </a:r>
          <a:endParaRPr lang="en-US" sz="900" dirty="0">
            <a:cs typeface="B Titr" panose="00000700000000000000" pitchFamily="2" charset="-78"/>
          </a:endParaRPr>
        </a:p>
      </dgm:t>
    </dgm:pt>
    <dgm:pt modelId="{7A3C872C-DA3A-4222-90D4-05329054ECB0}" type="parTrans" cxnId="{90E2EB1C-F9CD-4CE6-898A-33A057FF48EA}">
      <dgm:prSet/>
      <dgm:spPr/>
      <dgm:t>
        <a:bodyPr/>
        <a:lstStyle/>
        <a:p>
          <a:pPr rtl="1"/>
          <a:endParaRPr lang="en-US" sz="900">
            <a:cs typeface="B Titr" panose="00000700000000000000" pitchFamily="2" charset="-78"/>
          </a:endParaRPr>
        </a:p>
      </dgm:t>
    </dgm:pt>
    <dgm:pt modelId="{98256754-988F-453A-8D1D-6F878E2FFB74}" type="sibTrans" cxnId="{90E2EB1C-F9CD-4CE6-898A-33A057FF48EA}">
      <dgm:prSet/>
      <dgm:spPr/>
      <dgm:t>
        <a:bodyPr/>
        <a:lstStyle/>
        <a:p>
          <a:pPr rtl="1"/>
          <a:endParaRPr lang="en-US" sz="900">
            <a:cs typeface="B Titr" panose="00000700000000000000" pitchFamily="2" charset="-78"/>
          </a:endParaRPr>
        </a:p>
      </dgm:t>
    </dgm:pt>
    <dgm:pt modelId="{5EDC4812-DC9F-4981-BE61-89963A3E5BF2}">
      <dgm:prSet phldrT="[Text]" custT="1"/>
      <dgm:spPr/>
      <dgm:t>
        <a:bodyPr/>
        <a:lstStyle/>
        <a:p>
          <a:pPr rtl="1"/>
          <a:r>
            <a:rPr lang="fa-IR" sz="900" dirty="0">
              <a:cs typeface="B Titr" panose="00000700000000000000" pitchFamily="2" charset="-78"/>
            </a:rPr>
            <a:t>فروش به صورت نقد یا اقساط </a:t>
          </a:r>
          <a:endParaRPr lang="en-US" sz="900" dirty="0">
            <a:cs typeface="B Titr" panose="00000700000000000000" pitchFamily="2" charset="-78"/>
          </a:endParaRPr>
        </a:p>
      </dgm:t>
    </dgm:pt>
    <dgm:pt modelId="{3510A3D6-775F-4AD5-9219-F0B07DC7C21C}" type="parTrans" cxnId="{E7CF6F2B-01DF-4EE7-BDBD-581582C77543}">
      <dgm:prSet/>
      <dgm:spPr/>
      <dgm:t>
        <a:bodyPr/>
        <a:lstStyle/>
        <a:p>
          <a:pPr rtl="1"/>
          <a:endParaRPr lang="en-US" sz="900">
            <a:cs typeface="B Titr" panose="00000700000000000000" pitchFamily="2" charset="-78"/>
          </a:endParaRPr>
        </a:p>
      </dgm:t>
    </dgm:pt>
    <dgm:pt modelId="{A83FDE82-C47F-427B-A1EE-DE6D395C76EA}" type="sibTrans" cxnId="{E7CF6F2B-01DF-4EE7-BDBD-581582C77543}">
      <dgm:prSet/>
      <dgm:spPr/>
      <dgm:t>
        <a:bodyPr/>
        <a:lstStyle/>
        <a:p>
          <a:pPr rtl="1"/>
          <a:endParaRPr lang="en-US" sz="900">
            <a:cs typeface="B Titr" panose="00000700000000000000" pitchFamily="2" charset="-78"/>
          </a:endParaRPr>
        </a:p>
      </dgm:t>
    </dgm:pt>
    <dgm:pt modelId="{3D09AF95-32C2-4A34-BB3E-60014F2B2D87}">
      <dgm:prSet phldrT="[Text]" custT="1"/>
      <dgm:spPr/>
      <dgm:t>
        <a:bodyPr/>
        <a:lstStyle/>
        <a:p>
          <a:pPr rtl="1"/>
          <a:r>
            <a:rPr lang="fa-IR" sz="900" dirty="0">
              <a:cs typeface="B Titr" panose="00000700000000000000" pitchFamily="2" charset="-78"/>
            </a:rPr>
            <a:t>واگذاری حق انتفاع با کاربریهای مختلف در قالب انواع عقود قانونی</a:t>
          </a:r>
          <a:endParaRPr lang="en-US" sz="900" dirty="0">
            <a:cs typeface="B Titr" panose="00000700000000000000" pitchFamily="2" charset="-78"/>
          </a:endParaRPr>
        </a:p>
      </dgm:t>
    </dgm:pt>
    <dgm:pt modelId="{E2A20963-D9D0-46EC-8769-5A5FC30BF230}" type="parTrans" cxnId="{FFA5497A-85DF-4802-AE7B-469D8C4F45E6}">
      <dgm:prSet/>
      <dgm:spPr/>
      <dgm:t>
        <a:bodyPr/>
        <a:lstStyle/>
        <a:p>
          <a:pPr rtl="1"/>
          <a:endParaRPr lang="en-US" sz="900">
            <a:cs typeface="B Titr" panose="00000700000000000000" pitchFamily="2" charset="-78"/>
          </a:endParaRPr>
        </a:p>
      </dgm:t>
    </dgm:pt>
    <dgm:pt modelId="{30323CD5-CF5E-4B17-8FB0-1AAEB3D49701}" type="sibTrans" cxnId="{FFA5497A-85DF-4802-AE7B-469D8C4F45E6}">
      <dgm:prSet/>
      <dgm:spPr/>
      <dgm:t>
        <a:bodyPr/>
        <a:lstStyle/>
        <a:p>
          <a:pPr rtl="1"/>
          <a:endParaRPr lang="en-US" sz="900">
            <a:cs typeface="B Titr" panose="00000700000000000000" pitchFamily="2" charset="-78"/>
          </a:endParaRPr>
        </a:p>
      </dgm:t>
    </dgm:pt>
    <dgm:pt modelId="{17EA059B-8C28-4897-8975-131AEABC53E0}">
      <dgm:prSet phldrT="[Text]" custT="1"/>
      <dgm:spPr/>
      <dgm:t>
        <a:bodyPr/>
        <a:lstStyle/>
        <a:p>
          <a:pPr rtl="1"/>
          <a:r>
            <a:rPr lang="fa-IR" sz="900" dirty="0">
              <a:cs typeface="B Titr" panose="00000700000000000000" pitchFamily="2" charset="-78"/>
            </a:rPr>
            <a:t>مشارکت در ساخت با بخش غیردولتی</a:t>
          </a:r>
          <a:endParaRPr lang="en-US" sz="900" dirty="0">
            <a:cs typeface="B Titr" panose="00000700000000000000" pitchFamily="2" charset="-78"/>
          </a:endParaRPr>
        </a:p>
      </dgm:t>
    </dgm:pt>
    <dgm:pt modelId="{DE942F66-E8ED-4C8A-95D2-72DBF52484E8}" type="parTrans" cxnId="{55030F8E-3771-4BC4-8470-D81D6DA6F7E8}">
      <dgm:prSet/>
      <dgm:spPr/>
      <dgm:t>
        <a:bodyPr/>
        <a:lstStyle/>
        <a:p>
          <a:pPr rtl="1"/>
          <a:endParaRPr lang="en-US" sz="900">
            <a:cs typeface="B Titr" panose="00000700000000000000" pitchFamily="2" charset="-78"/>
          </a:endParaRPr>
        </a:p>
      </dgm:t>
    </dgm:pt>
    <dgm:pt modelId="{51058A1A-81FD-4557-B68B-CA6ABC078D7D}" type="sibTrans" cxnId="{55030F8E-3771-4BC4-8470-D81D6DA6F7E8}">
      <dgm:prSet/>
      <dgm:spPr/>
      <dgm:t>
        <a:bodyPr/>
        <a:lstStyle/>
        <a:p>
          <a:pPr rtl="1"/>
          <a:endParaRPr lang="en-US" sz="900">
            <a:cs typeface="B Titr" panose="00000700000000000000" pitchFamily="2" charset="-78"/>
          </a:endParaRPr>
        </a:p>
      </dgm:t>
    </dgm:pt>
    <dgm:pt modelId="{A3584573-FF99-4F31-AA9C-4BE070E89C8B}">
      <dgm:prSet phldrT="[Text]" custT="1"/>
      <dgm:spPr/>
      <dgm:t>
        <a:bodyPr/>
        <a:lstStyle/>
        <a:p>
          <a:pPr rtl="1"/>
          <a:r>
            <a:rPr lang="fa-IR" sz="900" dirty="0">
              <a:cs typeface="B Titr" panose="00000700000000000000" pitchFamily="2" charset="-78"/>
            </a:rPr>
            <a:t>معاوضه</a:t>
          </a:r>
          <a:endParaRPr lang="en-US" sz="900" dirty="0">
            <a:cs typeface="B Titr" panose="00000700000000000000" pitchFamily="2" charset="-78"/>
          </a:endParaRPr>
        </a:p>
      </dgm:t>
    </dgm:pt>
    <dgm:pt modelId="{1F643D3E-983D-414D-A6BB-83CBAF4567E2}" type="parTrans" cxnId="{90E7B623-8D1F-4B50-A4EC-6E8AE6E0FC4D}">
      <dgm:prSet/>
      <dgm:spPr/>
      <dgm:t>
        <a:bodyPr/>
        <a:lstStyle/>
        <a:p>
          <a:pPr rtl="1"/>
          <a:endParaRPr lang="en-US" sz="900">
            <a:cs typeface="B Titr" panose="00000700000000000000" pitchFamily="2" charset="-78"/>
          </a:endParaRPr>
        </a:p>
      </dgm:t>
    </dgm:pt>
    <dgm:pt modelId="{2FE47AC7-5341-4600-A5A0-A277B41AE5E4}" type="sibTrans" cxnId="{90E7B623-8D1F-4B50-A4EC-6E8AE6E0FC4D}">
      <dgm:prSet/>
      <dgm:spPr/>
      <dgm:t>
        <a:bodyPr/>
        <a:lstStyle/>
        <a:p>
          <a:pPr rtl="1"/>
          <a:endParaRPr lang="en-US" sz="900">
            <a:cs typeface="B Titr" panose="00000700000000000000" pitchFamily="2" charset="-78"/>
          </a:endParaRPr>
        </a:p>
      </dgm:t>
    </dgm:pt>
    <dgm:pt modelId="{D928651E-71D1-48CE-A075-BFF69462B073}">
      <dgm:prSet phldrT="[Text]"/>
      <dgm:spPr/>
      <dgm:t>
        <a:bodyPr/>
        <a:lstStyle/>
        <a:p>
          <a:endParaRPr lang="en-US"/>
        </a:p>
      </dgm:t>
    </dgm:pt>
    <dgm:pt modelId="{D5F921B5-9BF3-47AE-B2E5-FFB7E5A374E5}" type="parTrans" cxnId="{3FA03863-7F94-4533-92C1-2342C15AE687}">
      <dgm:prSet/>
      <dgm:spPr/>
      <dgm:t>
        <a:bodyPr/>
        <a:lstStyle/>
        <a:p>
          <a:pPr rtl="1"/>
          <a:endParaRPr lang="en-US" sz="900">
            <a:cs typeface="B Titr" panose="00000700000000000000" pitchFamily="2" charset="-78"/>
          </a:endParaRPr>
        </a:p>
      </dgm:t>
    </dgm:pt>
    <dgm:pt modelId="{6AE0A001-7929-4334-BD8C-C132C432964C}" type="sibTrans" cxnId="{3FA03863-7F94-4533-92C1-2342C15AE687}">
      <dgm:prSet/>
      <dgm:spPr/>
      <dgm:t>
        <a:bodyPr/>
        <a:lstStyle/>
        <a:p>
          <a:pPr rtl="1"/>
          <a:endParaRPr lang="en-US" sz="900">
            <a:cs typeface="B Titr" panose="00000700000000000000" pitchFamily="2" charset="-78"/>
          </a:endParaRPr>
        </a:p>
      </dgm:t>
    </dgm:pt>
    <dgm:pt modelId="{69ED279A-168F-4687-BE36-E5CCC087B99B}">
      <dgm:prSet phldrT="[Text]"/>
      <dgm:spPr/>
      <dgm:t>
        <a:bodyPr/>
        <a:lstStyle/>
        <a:p>
          <a:endParaRPr lang="en-US"/>
        </a:p>
      </dgm:t>
    </dgm:pt>
    <dgm:pt modelId="{1F4E4649-56B5-4330-891B-053992551EB3}" type="parTrans" cxnId="{FB09BA54-FC70-4264-8D89-11B6CF247E77}">
      <dgm:prSet/>
      <dgm:spPr/>
      <dgm:t>
        <a:bodyPr/>
        <a:lstStyle/>
        <a:p>
          <a:pPr rtl="1"/>
          <a:endParaRPr lang="en-US" sz="900">
            <a:cs typeface="B Titr" panose="00000700000000000000" pitchFamily="2" charset="-78"/>
          </a:endParaRPr>
        </a:p>
      </dgm:t>
    </dgm:pt>
    <dgm:pt modelId="{B1DACEBB-3B09-4F50-83E6-548C6E6DA43B}" type="sibTrans" cxnId="{FB09BA54-FC70-4264-8D89-11B6CF247E77}">
      <dgm:prSet/>
      <dgm:spPr/>
      <dgm:t>
        <a:bodyPr/>
        <a:lstStyle/>
        <a:p>
          <a:pPr rtl="1"/>
          <a:endParaRPr lang="en-US" sz="900">
            <a:cs typeface="B Titr" panose="00000700000000000000" pitchFamily="2" charset="-78"/>
          </a:endParaRPr>
        </a:p>
      </dgm:t>
    </dgm:pt>
    <dgm:pt modelId="{2AC0C800-3A3B-426E-A4CC-30BCB2D57D72}">
      <dgm:prSet phldrT="[Text]" custLinFactNeighborX="-9064" custLinFactNeighborY="-12671"/>
      <dgm:spPr/>
      <dgm:t>
        <a:bodyPr/>
        <a:lstStyle/>
        <a:p>
          <a:endParaRPr lang="en-US"/>
        </a:p>
      </dgm:t>
    </dgm:pt>
    <dgm:pt modelId="{6747644B-20A6-4094-9D4C-EAF2FF259379}" type="parTrans" cxnId="{B0EB7A5E-B623-4915-827F-80F190670049}">
      <dgm:prSet/>
      <dgm:spPr/>
      <dgm:t>
        <a:bodyPr/>
        <a:lstStyle/>
        <a:p>
          <a:pPr rtl="1"/>
          <a:endParaRPr lang="en-US" sz="900">
            <a:cs typeface="B Titr" panose="00000700000000000000" pitchFamily="2" charset="-78"/>
          </a:endParaRPr>
        </a:p>
      </dgm:t>
    </dgm:pt>
    <dgm:pt modelId="{05C2A623-B588-4D5D-A035-98E9CDFC177C}" type="sibTrans" cxnId="{B0EB7A5E-B623-4915-827F-80F190670049}">
      <dgm:prSet/>
      <dgm:spPr/>
      <dgm:t>
        <a:bodyPr/>
        <a:lstStyle/>
        <a:p>
          <a:pPr rtl="1"/>
          <a:endParaRPr lang="en-US" sz="900">
            <a:cs typeface="B Titr" panose="00000700000000000000" pitchFamily="2" charset="-78"/>
          </a:endParaRPr>
        </a:p>
      </dgm:t>
    </dgm:pt>
    <dgm:pt modelId="{0750A44C-2F88-4960-A122-C0988D66473B}" type="pres">
      <dgm:prSet presAssocID="{BD84F1F0-72D5-4BCF-B40F-354CE84C7FF0}" presName="Name0" presStyleCnt="0">
        <dgm:presLayoutVars>
          <dgm:chMax val="1"/>
          <dgm:chPref val="1"/>
          <dgm:dir/>
          <dgm:animOne val="branch"/>
          <dgm:animLvl val="lvl"/>
        </dgm:presLayoutVars>
      </dgm:prSet>
      <dgm:spPr/>
    </dgm:pt>
    <dgm:pt modelId="{F9076CFA-F7D9-4A39-A528-2660F3864688}" type="pres">
      <dgm:prSet presAssocID="{D4E9C42E-7896-46DD-BB10-5955A14B2440}" presName="Parent" presStyleLbl="node0" presStyleIdx="0" presStyleCnt="1" custLinFactNeighborX="-3845" custLinFactNeighborY="-2008">
        <dgm:presLayoutVars>
          <dgm:chMax val="6"/>
          <dgm:chPref val="6"/>
        </dgm:presLayoutVars>
      </dgm:prSet>
      <dgm:spPr/>
    </dgm:pt>
    <dgm:pt modelId="{5B9B9425-7780-493F-8499-AEA4F06AAA8B}" type="pres">
      <dgm:prSet presAssocID="{E3C029BE-0FF8-4E39-834D-872753B92DAA}" presName="Accent1" presStyleCnt="0"/>
      <dgm:spPr/>
    </dgm:pt>
    <dgm:pt modelId="{E58CA994-423F-400B-9FE7-D0F863245CF7}" type="pres">
      <dgm:prSet presAssocID="{E3C029BE-0FF8-4E39-834D-872753B92DAA}" presName="Accent" presStyleLbl="bgShp" presStyleIdx="0" presStyleCnt="6"/>
      <dgm:spPr/>
    </dgm:pt>
    <dgm:pt modelId="{7F209A6C-7B1D-45CF-9F46-C88A720945B1}" type="pres">
      <dgm:prSet presAssocID="{E3C029BE-0FF8-4E39-834D-872753B92DAA}" presName="Child1" presStyleLbl="node1" presStyleIdx="0" presStyleCnt="6">
        <dgm:presLayoutVars>
          <dgm:chMax val="0"/>
          <dgm:chPref val="0"/>
          <dgm:bulletEnabled val="1"/>
        </dgm:presLayoutVars>
      </dgm:prSet>
      <dgm:spPr/>
    </dgm:pt>
    <dgm:pt modelId="{2047267C-2DED-4359-84F7-1C6603E31619}" type="pres">
      <dgm:prSet presAssocID="{EDA0F170-D317-446A-8570-81E0F98E6FCA}" presName="Accent2" presStyleCnt="0"/>
      <dgm:spPr/>
    </dgm:pt>
    <dgm:pt modelId="{A7901F9B-FB2E-4CB2-81C2-9EDF984E0C4D}" type="pres">
      <dgm:prSet presAssocID="{EDA0F170-D317-446A-8570-81E0F98E6FCA}" presName="Accent" presStyleLbl="bgShp" presStyleIdx="1" presStyleCnt="6"/>
      <dgm:spPr/>
    </dgm:pt>
    <dgm:pt modelId="{50EADA8F-5816-4C9B-A685-31C67ED6DE68}" type="pres">
      <dgm:prSet presAssocID="{EDA0F170-D317-446A-8570-81E0F98E6FCA}" presName="Child2" presStyleLbl="node1" presStyleIdx="1" presStyleCnt="6" custLinFactX="-87447" custLinFactNeighborX="-100000" custLinFactNeighborY="-1819">
        <dgm:presLayoutVars>
          <dgm:chMax val="0"/>
          <dgm:chPref val="0"/>
          <dgm:bulletEnabled val="1"/>
        </dgm:presLayoutVars>
      </dgm:prSet>
      <dgm:spPr/>
    </dgm:pt>
    <dgm:pt modelId="{5577F85C-6617-4602-9349-7504AF991163}" type="pres">
      <dgm:prSet presAssocID="{5EDC4812-DC9F-4981-BE61-89963A3E5BF2}" presName="Accent3" presStyleCnt="0"/>
      <dgm:spPr/>
    </dgm:pt>
    <dgm:pt modelId="{C0D6C8B2-ED0D-4353-BA34-68CA5CA162E1}" type="pres">
      <dgm:prSet presAssocID="{5EDC4812-DC9F-4981-BE61-89963A3E5BF2}" presName="Accent" presStyleLbl="bgShp" presStyleIdx="2" presStyleCnt="6"/>
      <dgm:spPr/>
    </dgm:pt>
    <dgm:pt modelId="{5B5EDE29-DE74-4025-9A38-D320BB429E5B}" type="pres">
      <dgm:prSet presAssocID="{5EDC4812-DC9F-4981-BE61-89963A3E5BF2}" presName="Child3" presStyleLbl="node1" presStyleIdx="2" presStyleCnt="6" custLinFactY="-22734" custLinFactNeighborX="-4370" custLinFactNeighborY="-100000">
        <dgm:presLayoutVars>
          <dgm:chMax val="0"/>
          <dgm:chPref val="0"/>
          <dgm:bulletEnabled val="1"/>
        </dgm:presLayoutVars>
      </dgm:prSet>
      <dgm:spPr/>
    </dgm:pt>
    <dgm:pt modelId="{A9D2DE7E-0B89-4AAB-8135-A498A366C026}" type="pres">
      <dgm:prSet presAssocID="{3D09AF95-32C2-4A34-BB3E-60014F2B2D87}" presName="Accent4" presStyleCnt="0"/>
      <dgm:spPr/>
    </dgm:pt>
    <dgm:pt modelId="{BBADA737-891E-4443-84DD-42DE474DD510}" type="pres">
      <dgm:prSet presAssocID="{3D09AF95-32C2-4A34-BB3E-60014F2B2D87}" presName="Accent" presStyleLbl="bgShp" presStyleIdx="3" presStyleCnt="6"/>
      <dgm:spPr/>
    </dgm:pt>
    <dgm:pt modelId="{381216F9-E45A-4AE4-80A0-9259592CA084}" type="pres">
      <dgm:prSet presAssocID="{3D09AF95-32C2-4A34-BB3E-60014F2B2D87}" presName="Child4" presStyleLbl="node1" presStyleIdx="3" presStyleCnt="6" custLinFactNeighborX="87341" custLinFactNeighborY="-64933">
        <dgm:presLayoutVars>
          <dgm:chMax val="0"/>
          <dgm:chPref val="0"/>
          <dgm:bulletEnabled val="1"/>
        </dgm:presLayoutVars>
      </dgm:prSet>
      <dgm:spPr/>
    </dgm:pt>
    <dgm:pt modelId="{904E7BA5-6979-43BC-8755-D8F0EAB06F9E}" type="pres">
      <dgm:prSet presAssocID="{17EA059B-8C28-4897-8975-131AEABC53E0}" presName="Accent5" presStyleCnt="0"/>
      <dgm:spPr/>
    </dgm:pt>
    <dgm:pt modelId="{3218609D-9C3F-4427-8FD1-948A6AFB4CFA}" type="pres">
      <dgm:prSet presAssocID="{17EA059B-8C28-4897-8975-131AEABC53E0}" presName="Accent" presStyleLbl="bgShp" presStyleIdx="4" presStyleCnt="6"/>
      <dgm:spPr/>
    </dgm:pt>
    <dgm:pt modelId="{2F11944C-D4D3-4C50-8E4F-41EB84FEBB4E}" type="pres">
      <dgm:prSet presAssocID="{17EA059B-8C28-4897-8975-131AEABC53E0}" presName="Child5" presStyleLbl="node1" presStyleIdx="4" presStyleCnt="6" custLinFactNeighborX="90287" custLinFactNeighborY="56261">
        <dgm:presLayoutVars>
          <dgm:chMax val="0"/>
          <dgm:chPref val="0"/>
          <dgm:bulletEnabled val="1"/>
        </dgm:presLayoutVars>
      </dgm:prSet>
      <dgm:spPr/>
    </dgm:pt>
    <dgm:pt modelId="{44CA09BB-D6B3-45D9-A901-117516B5283B}" type="pres">
      <dgm:prSet presAssocID="{A3584573-FF99-4F31-AA9C-4BE070E89C8B}" presName="Accent6" presStyleCnt="0"/>
      <dgm:spPr/>
    </dgm:pt>
    <dgm:pt modelId="{7D795161-163C-44D3-B37D-388362223C00}" type="pres">
      <dgm:prSet presAssocID="{A3584573-FF99-4F31-AA9C-4BE070E89C8B}" presName="Accent" presStyleLbl="bgShp" presStyleIdx="5" presStyleCnt="6"/>
      <dgm:spPr/>
    </dgm:pt>
    <dgm:pt modelId="{B62A0CF6-5050-4464-9ACD-8B9513D6B7F1}" type="pres">
      <dgm:prSet presAssocID="{A3584573-FF99-4F31-AA9C-4BE070E89C8B}" presName="Child6" presStyleLbl="node1" presStyleIdx="5" presStyleCnt="6" custLinFactY="23121" custLinFactNeighborX="-3598" custLinFactNeighborY="100000">
        <dgm:presLayoutVars>
          <dgm:chMax val="0"/>
          <dgm:chPref val="0"/>
          <dgm:bulletEnabled val="1"/>
        </dgm:presLayoutVars>
      </dgm:prSet>
      <dgm:spPr/>
    </dgm:pt>
  </dgm:ptLst>
  <dgm:cxnLst>
    <dgm:cxn modelId="{CA84E304-A161-40B9-90A5-0A1E557313F3}" srcId="{D4E9C42E-7896-46DD-BB10-5955A14B2440}" destId="{E3C029BE-0FF8-4E39-834D-872753B92DAA}" srcOrd="0" destOrd="0" parTransId="{1FAB753D-483E-47FC-8E20-1B420D524502}" sibTransId="{B62AB00A-EB48-4E02-A870-1A0E4584CE2D}"/>
    <dgm:cxn modelId="{90E2EB1C-F9CD-4CE6-898A-33A057FF48EA}" srcId="{D4E9C42E-7896-46DD-BB10-5955A14B2440}" destId="{EDA0F170-D317-446A-8570-81E0F98E6FCA}" srcOrd="1" destOrd="0" parTransId="{7A3C872C-DA3A-4222-90D4-05329054ECB0}" sibTransId="{98256754-988F-453A-8D1D-6F878E2FFB74}"/>
    <dgm:cxn modelId="{23C77D1D-1F6C-41C4-B396-08B911B55110}" type="presOf" srcId="{17EA059B-8C28-4897-8975-131AEABC53E0}" destId="{2F11944C-D4D3-4C50-8E4F-41EB84FEBB4E}" srcOrd="0" destOrd="0" presId="urn:microsoft.com/office/officeart/2011/layout/HexagonRadial"/>
    <dgm:cxn modelId="{90E7B623-8D1F-4B50-A4EC-6E8AE6E0FC4D}" srcId="{D4E9C42E-7896-46DD-BB10-5955A14B2440}" destId="{A3584573-FF99-4F31-AA9C-4BE070E89C8B}" srcOrd="5" destOrd="0" parTransId="{1F643D3E-983D-414D-A6BB-83CBAF4567E2}" sibTransId="{2FE47AC7-5341-4600-A5A0-A277B41AE5E4}"/>
    <dgm:cxn modelId="{E7CF6F2B-01DF-4EE7-BDBD-581582C77543}" srcId="{D4E9C42E-7896-46DD-BB10-5955A14B2440}" destId="{5EDC4812-DC9F-4981-BE61-89963A3E5BF2}" srcOrd="2" destOrd="0" parTransId="{3510A3D6-775F-4AD5-9219-F0B07DC7C21C}" sibTransId="{A83FDE82-C47F-427B-A1EE-DE6D395C76EA}"/>
    <dgm:cxn modelId="{34709F3D-2D47-4884-866B-FF47C44A5207}" type="presOf" srcId="{3D09AF95-32C2-4A34-BB3E-60014F2B2D87}" destId="{381216F9-E45A-4AE4-80A0-9259592CA084}" srcOrd="0" destOrd="0" presId="urn:microsoft.com/office/officeart/2011/layout/HexagonRadial"/>
    <dgm:cxn modelId="{B0EB7A5E-B623-4915-827F-80F190670049}" srcId="{BD84F1F0-72D5-4BCF-B40F-354CE84C7FF0}" destId="{2AC0C800-3A3B-426E-A4CC-30BCB2D57D72}" srcOrd="2" destOrd="0" parTransId="{6747644B-20A6-4094-9D4C-EAF2FF259379}" sibTransId="{05C2A623-B588-4D5D-A035-98E9CDFC177C}"/>
    <dgm:cxn modelId="{3FA03863-7F94-4533-92C1-2342C15AE687}" srcId="{D4E9C42E-7896-46DD-BB10-5955A14B2440}" destId="{D928651E-71D1-48CE-A075-BFF69462B073}" srcOrd="6" destOrd="0" parTransId="{D5F921B5-9BF3-47AE-B2E5-FFB7E5A374E5}" sibTransId="{6AE0A001-7929-4334-BD8C-C132C432964C}"/>
    <dgm:cxn modelId="{0FA4C643-474C-428F-B1C2-5CE89E135E53}" type="presOf" srcId="{EDA0F170-D317-446A-8570-81E0F98E6FCA}" destId="{50EADA8F-5816-4C9B-A685-31C67ED6DE68}" srcOrd="0" destOrd="0" presId="urn:microsoft.com/office/officeart/2011/layout/HexagonRadial"/>
    <dgm:cxn modelId="{C31E666F-30C1-4ED7-AB4E-59E486BDD629}" type="presOf" srcId="{BD84F1F0-72D5-4BCF-B40F-354CE84C7FF0}" destId="{0750A44C-2F88-4960-A122-C0988D66473B}" srcOrd="0" destOrd="0" presId="urn:microsoft.com/office/officeart/2011/layout/HexagonRadial"/>
    <dgm:cxn modelId="{FB09BA54-FC70-4264-8D89-11B6CF247E77}" srcId="{BD84F1F0-72D5-4BCF-B40F-354CE84C7FF0}" destId="{69ED279A-168F-4687-BE36-E5CCC087B99B}" srcOrd="1" destOrd="0" parTransId="{1F4E4649-56B5-4330-891B-053992551EB3}" sibTransId="{B1DACEBB-3B09-4F50-83E6-548C6E6DA43B}"/>
    <dgm:cxn modelId="{FFA5497A-85DF-4802-AE7B-469D8C4F45E6}" srcId="{D4E9C42E-7896-46DD-BB10-5955A14B2440}" destId="{3D09AF95-32C2-4A34-BB3E-60014F2B2D87}" srcOrd="3" destOrd="0" parTransId="{E2A20963-D9D0-46EC-8769-5A5FC30BF230}" sibTransId="{30323CD5-CF5E-4B17-8FB0-1AAEB3D49701}"/>
    <dgm:cxn modelId="{555F677D-BBA9-4E7D-B0C1-4164A9337728}" type="presOf" srcId="{D4E9C42E-7896-46DD-BB10-5955A14B2440}" destId="{F9076CFA-F7D9-4A39-A528-2660F3864688}" srcOrd="0" destOrd="0" presId="urn:microsoft.com/office/officeart/2011/layout/HexagonRadial"/>
    <dgm:cxn modelId="{5E9F827E-0B8F-4E70-B381-9ED62291E7D7}" type="presOf" srcId="{A3584573-FF99-4F31-AA9C-4BE070E89C8B}" destId="{B62A0CF6-5050-4464-9ACD-8B9513D6B7F1}" srcOrd="0" destOrd="0" presId="urn:microsoft.com/office/officeart/2011/layout/HexagonRadial"/>
    <dgm:cxn modelId="{55030F8E-3771-4BC4-8470-D81D6DA6F7E8}" srcId="{D4E9C42E-7896-46DD-BB10-5955A14B2440}" destId="{17EA059B-8C28-4897-8975-131AEABC53E0}" srcOrd="4" destOrd="0" parTransId="{DE942F66-E8ED-4C8A-95D2-72DBF52484E8}" sibTransId="{51058A1A-81FD-4557-B68B-CA6ABC078D7D}"/>
    <dgm:cxn modelId="{BA09F197-0AEC-4D07-9114-E028856EDC30}" type="presOf" srcId="{5EDC4812-DC9F-4981-BE61-89963A3E5BF2}" destId="{5B5EDE29-DE74-4025-9A38-D320BB429E5B}" srcOrd="0" destOrd="0" presId="urn:microsoft.com/office/officeart/2011/layout/HexagonRadial"/>
    <dgm:cxn modelId="{B0E296A5-7D8A-4A35-AD5F-39C1F91AA0FE}" type="presOf" srcId="{E3C029BE-0FF8-4E39-834D-872753B92DAA}" destId="{7F209A6C-7B1D-45CF-9F46-C88A720945B1}" srcOrd="0" destOrd="0" presId="urn:microsoft.com/office/officeart/2011/layout/HexagonRadial"/>
    <dgm:cxn modelId="{300430DD-A581-4530-84A2-5B9E84649C42}" srcId="{BD84F1F0-72D5-4BCF-B40F-354CE84C7FF0}" destId="{D4E9C42E-7896-46DD-BB10-5955A14B2440}" srcOrd="0" destOrd="0" parTransId="{2A31790A-D610-488C-AC94-DB7A8C387F43}" sibTransId="{55B5AC5F-308E-4E76-A480-53D217111476}"/>
    <dgm:cxn modelId="{592FB116-CF76-485C-A36D-76692381C5C3}" type="presParOf" srcId="{0750A44C-2F88-4960-A122-C0988D66473B}" destId="{F9076CFA-F7D9-4A39-A528-2660F3864688}" srcOrd="0" destOrd="0" presId="urn:microsoft.com/office/officeart/2011/layout/HexagonRadial"/>
    <dgm:cxn modelId="{62AC3A4E-8BCC-480C-A8C5-C58C3704BE02}" type="presParOf" srcId="{0750A44C-2F88-4960-A122-C0988D66473B}" destId="{5B9B9425-7780-493F-8499-AEA4F06AAA8B}" srcOrd="1" destOrd="0" presId="urn:microsoft.com/office/officeart/2011/layout/HexagonRadial"/>
    <dgm:cxn modelId="{9CFEC042-D127-49B6-B15A-89B96D0B300D}" type="presParOf" srcId="{5B9B9425-7780-493F-8499-AEA4F06AAA8B}" destId="{E58CA994-423F-400B-9FE7-D0F863245CF7}" srcOrd="0" destOrd="0" presId="urn:microsoft.com/office/officeart/2011/layout/HexagonRadial"/>
    <dgm:cxn modelId="{C53B7024-60F2-4A70-B51F-29CE89AE939B}" type="presParOf" srcId="{0750A44C-2F88-4960-A122-C0988D66473B}" destId="{7F209A6C-7B1D-45CF-9F46-C88A720945B1}" srcOrd="2" destOrd="0" presId="urn:microsoft.com/office/officeart/2011/layout/HexagonRadial"/>
    <dgm:cxn modelId="{35C80976-A6D4-4E4F-B131-4D342DF60CF5}" type="presParOf" srcId="{0750A44C-2F88-4960-A122-C0988D66473B}" destId="{2047267C-2DED-4359-84F7-1C6603E31619}" srcOrd="3" destOrd="0" presId="urn:microsoft.com/office/officeart/2011/layout/HexagonRadial"/>
    <dgm:cxn modelId="{C1EBEE76-0DF1-464F-A37E-95FE10E40C45}" type="presParOf" srcId="{2047267C-2DED-4359-84F7-1C6603E31619}" destId="{A7901F9B-FB2E-4CB2-81C2-9EDF984E0C4D}" srcOrd="0" destOrd="0" presId="urn:microsoft.com/office/officeart/2011/layout/HexagonRadial"/>
    <dgm:cxn modelId="{CA2021BB-964C-450D-8C09-DABBA39FD5B4}" type="presParOf" srcId="{0750A44C-2F88-4960-A122-C0988D66473B}" destId="{50EADA8F-5816-4C9B-A685-31C67ED6DE68}" srcOrd="4" destOrd="0" presId="urn:microsoft.com/office/officeart/2011/layout/HexagonRadial"/>
    <dgm:cxn modelId="{326C9EBF-8EB0-4C7A-9EFC-BB084DDC200E}" type="presParOf" srcId="{0750A44C-2F88-4960-A122-C0988D66473B}" destId="{5577F85C-6617-4602-9349-7504AF991163}" srcOrd="5" destOrd="0" presId="urn:microsoft.com/office/officeart/2011/layout/HexagonRadial"/>
    <dgm:cxn modelId="{C5A13B10-B8C3-4926-B2FB-609CB835ADCA}" type="presParOf" srcId="{5577F85C-6617-4602-9349-7504AF991163}" destId="{C0D6C8B2-ED0D-4353-BA34-68CA5CA162E1}" srcOrd="0" destOrd="0" presId="urn:microsoft.com/office/officeart/2011/layout/HexagonRadial"/>
    <dgm:cxn modelId="{5A863C65-1B5C-496A-BC1B-39F540D944D0}" type="presParOf" srcId="{0750A44C-2F88-4960-A122-C0988D66473B}" destId="{5B5EDE29-DE74-4025-9A38-D320BB429E5B}" srcOrd="6" destOrd="0" presId="urn:microsoft.com/office/officeart/2011/layout/HexagonRadial"/>
    <dgm:cxn modelId="{841DD471-FBCD-4220-ACF8-8A11A0BD3B96}" type="presParOf" srcId="{0750A44C-2F88-4960-A122-C0988D66473B}" destId="{A9D2DE7E-0B89-4AAB-8135-A498A366C026}" srcOrd="7" destOrd="0" presId="urn:microsoft.com/office/officeart/2011/layout/HexagonRadial"/>
    <dgm:cxn modelId="{A2578494-EE84-4F00-9022-212CC9A480A8}" type="presParOf" srcId="{A9D2DE7E-0B89-4AAB-8135-A498A366C026}" destId="{BBADA737-891E-4443-84DD-42DE474DD510}" srcOrd="0" destOrd="0" presId="urn:microsoft.com/office/officeart/2011/layout/HexagonRadial"/>
    <dgm:cxn modelId="{07E95DA8-7191-4B0F-B6CA-FCA504B81539}" type="presParOf" srcId="{0750A44C-2F88-4960-A122-C0988D66473B}" destId="{381216F9-E45A-4AE4-80A0-9259592CA084}" srcOrd="8" destOrd="0" presId="urn:microsoft.com/office/officeart/2011/layout/HexagonRadial"/>
    <dgm:cxn modelId="{0ED4005D-DC72-4B75-8D6B-029647DC6B57}" type="presParOf" srcId="{0750A44C-2F88-4960-A122-C0988D66473B}" destId="{904E7BA5-6979-43BC-8755-D8F0EAB06F9E}" srcOrd="9" destOrd="0" presId="urn:microsoft.com/office/officeart/2011/layout/HexagonRadial"/>
    <dgm:cxn modelId="{930B17E7-91B6-4E37-A171-3896FECAAFD4}" type="presParOf" srcId="{904E7BA5-6979-43BC-8755-D8F0EAB06F9E}" destId="{3218609D-9C3F-4427-8FD1-948A6AFB4CFA}" srcOrd="0" destOrd="0" presId="urn:microsoft.com/office/officeart/2011/layout/HexagonRadial"/>
    <dgm:cxn modelId="{13CA1E9D-6A82-44FD-BB03-6E930CD3710F}" type="presParOf" srcId="{0750A44C-2F88-4960-A122-C0988D66473B}" destId="{2F11944C-D4D3-4C50-8E4F-41EB84FEBB4E}" srcOrd="10" destOrd="0" presId="urn:microsoft.com/office/officeart/2011/layout/HexagonRadial"/>
    <dgm:cxn modelId="{ED1CD3AC-4BAA-4117-90AD-BD6E5B777A95}" type="presParOf" srcId="{0750A44C-2F88-4960-A122-C0988D66473B}" destId="{44CA09BB-D6B3-45D9-A901-117516B5283B}" srcOrd="11" destOrd="0" presId="urn:microsoft.com/office/officeart/2011/layout/HexagonRadial"/>
    <dgm:cxn modelId="{05EA7D01-D6E1-4EBA-BE73-5047ECAAA5A1}" type="presParOf" srcId="{44CA09BB-D6B3-45D9-A901-117516B5283B}" destId="{7D795161-163C-44D3-B37D-388362223C00}" srcOrd="0" destOrd="0" presId="urn:microsoft.com/office/officeart/2011/layout/HexagonRadial"/>
    <dgm:cxn modelId="{48E0E6A8-CA06-42CB-BAE5-8D27BC924C02}" type="presParOf" srcId="{0750A44C-2F88-4960-A122-C0988D66473B}" destId="{B62A0CF6-5050-4464-9ACD-8B9513D6B7F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68A352-41C9-4336-B3EE-F82D0D694AB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A57B06A6-DC6B-480A-B438-8DC1AF7DF72C}">
      <dgm:prSet phldrT="[Text]"/>
      <dgm:spPr/>
      <dgm:t>
        <a:bodyPr/>
        <a:lstStyle/>
        <a:p>
          <a:r>
            <a:rPr lang="fa-IR" dirty="0">
              <a:cs typeface="B Titr" panose="00000700000000000000" pitchFamily="2" charset="-78"/>
            </a:rPr>
            <a:t>تعیین قیمت و شرایط انجام معامله توسط هیأت</a:t>
          </a:r>
          <a:endParaRPr lang="en-US" dirty="0">
            <a:cs typeface="B Titr" panose="00000700000000000000" pitchFamily="2" charset="-78"/>
          </a:endParaRPr>
        </a:p>
      </dgm:t>
    </dgm:pt>
    <dgm:pt modelId="{4B3F5220-EA32-4686-98A8-43C865F55F95}" type="parTrans" cxnId="{E5D29F71-AF1B-4F3F-8E19-0F6D3BDE90D0}">
      <dgm:prSet/>
      <dgm:spPr/>
      <dgm:t>
        <a:bodyPr/>
        <a:lstStyle/>
        <a:p>
          <a:endParaRPr lang="en-US">
            <a:cs typeface="B Titr" panose="00000700000000000000" pitchFamily="2" charset="-78"/>
          </a:endParaRPr>
        </a:p>
      </dgm:t>
    </dgm:pt>
    <dgm:pt modelId="{85C50B53-1420-4D44-BD68-3D3EFA2FD0FB}" type="sibTrans" cxnId="{E5D29F71-AF1B-4F3F-8E19-0F6D3BDE90D0}">
      <dgm:prSet/>
      <dgm:spPr/>
      <dgm:t>
        <a:bodyPr/>
        <a:lstStyle/>
        <a:p>
          <a:endParaRPr lang="en-US">
            <a:cs typeface="B Titr" panose="00000700000000000000" pitchFamily="2" charset="-78"/>
          </a:endParaRPr>
        </a:p>
      </dgm:t>
    </dgm:pt>
    <dgm:pt modelId="{25345C0D-99BE-4EA0-946F-5D3B51288D40}">
      <dgm:prSet/>
      <dgm:spPr/>
      <dgm:t>
        <a:bodyPr/>
        <a:lstStyle/>
        <a:p>
          <a:r>
            <a:rPr lang="fa-IR" dirty="0">
              <a:cs typeface="B Titr" panose="00000700000000000000" pitchFamily="2" charset="-78"/>
            </a:rPr>
            <a:t>اعلام فراخوان عمومی (مطابق تبصره یک) برگزاری مذاکره جهت دریافت درخواستهای اولیه</a:t>
          </a:r>
          <a:endParaRPr lang="en-US" dirty="0">
            <a:cs typeface="B Titr" panose="00000700000000000000" pitchFamily="2" charset="-78"/>
          </a:endParaRPr>
        </a:p>
      </dgm:t>
    </dgm:pt>
    <dgm:pt modelId="{BD97D002-2F3D-45D6-A2A5-12209CFCAEA2}" type="parTrans" cxnId="{48C32468-2EBA-4562-807B-4F47BD58A35A}">
      <dgm:prSet/>
      <dgm:spPr/>
      <dgm:t>
        <a:bodyPr/>
        <a:lstStyle/>
        <a:p>
          <a:endParaRPr lang="en-US">
            <a:cs typeface="B Titr" panose="00000700000000000000" pitchFamily="2" charset="-78"/>
          </a:endParaRPr>
        </a:p>
      </dgm:t>
    </dgm:pt>
    <dgm:pt modelId="{690F7D9C-732F-401F-AD93-80AB43568569}" type="sibTrans" cxnId="{48C32468-2EBA-4562-807B-4F47BD58A35A}">
      <dgm:prSet/>
      <dgm:spPr/>
      <dgm:t>
        <a:bodyPr/>
        <a:lstStyle/>
        <a:p>
          <a:endParaRPr lang="en-US">
            <a:cs typeface="B Titr" panose="00000700000000000000" pitchFamily="2" charset="-78"/>
          </a:endParaRPr>
        </a:p>
      </dgm:t>
    </dgm:pt>
    <dgm:pt modelId="{D62781EE-C43D-406A-B2DD-F3429F512E6B}">
      <dgm:prSet/>
      <dgm:spPr/>
      <dgm:t>
        <a:bodyPr/>
        <a:lstStyle/>
        <a:p>
          <a:r>
            <a:rPr lang="fa-IR" dirty="0">
              <a:cs typeface="B Titr" panose="00000700000000000000" pitchFamily="2" charset="-78"/>
            </a:rPr>
            <a:t>اخذ پیشنهادات دستگاه مشمول و کارشناسان مرتبط</a:t>
          </a:r>
          <a:endParaRPr lang="en-US" dirty="0">
            <a:cs typeface="B Titr" panose="00000700000000000000" pitchFamily="2" charset="-78"/>
          </a:endParaRPr>
        </a:p>
      </dgm:t>
    </dgm:pt>
    <dgm:pt modelId="{AA14D42F-F05B-45A6-9D20-C91AB90D9839}" type="parTrans" cxnId="{7AF8425C-B6A3-4460-8352-FB6EF3528E72}">
      <dgm:prSet/>
      <dgm:spPr/>
      <dgm:t>
        <a:bodyPr/>
        <a:lstStyle/>
        <a:p>
          <a:endParaRPr lang="en-US">
            <a:cs typeface="B Titr" panose="00000700000000000000" pitchFamily="2" charset="-78"/>
          </a:endParaRPr>
        </a:p>
      </dgm:t>
    </dgm:pt>
    <dgm:pt modelId="{43689E6B-E784-46C2-A18E-98996F304F3C}" type="sibTrans" cxnId="{7AF8425C-B6A3-4460-8352-FB6EF3528E72}">
      <dgm:prSet/>
      <dgm:spPr/>
      <dgm:t>
        <a:bodyPr/>
        <a:lstStyle/>
        <a:p>
          <a:endParaRPr lang="en-US">
            <a:cs typeface="B Titr" panose="00000700000000000000" pitchFamily="2" charset="-78"/>
          </a:endParaRPr>
        </a:p>
      </dgm:t>
    </dgm:pt>
    <dgm:pt modelId="{B8843A61-C290-4688-A4D1-0620BA0780DB}">
      <dgm:prSet/>
      <dgm:spPr/>
      <dgm:t>
        <a:bodyPr/>
        <a:lstStyle/>
        <a:p>
          <a:r>
            <a:rPr lang="fa-IR" dirty="0">
              <a:cs typeface="B Titr" panose="00000700000000000000" pitchFamily="2" charset="-78"/>
            </a:rPr>
            <a:t>انجام مذاکره با متقاضیان با نظارت کمیته تخصصی موضوع بند 10 ماده دو</a:t>
          </a:r>
          <a:endParaRPr lang="en-US" dirty="0">
            <a:cs typeface="B Titr" panose="00000700000000000000" pitchFamily="2" charset="-78"/>
          </a:endParaRPr>
        </a:p>
      </dgm:t>
    </dgm:pt>
    <dgm:pt modelId="{A2F73B4D-A120-47C2-AF4C-1FE56C668E6E}" type="parTrans" cxnId="{FA902839-55CF-4DCE-A6B6-E65038453E8A}">
      <dgm:prSet/>
      <dgm:spPr/>
      <dgm:t>
        <a:bodyPr/>
        <a:lstStyle/>
        <a:p>
          <a:endParaRPr lang="en-US">
            <a:cs typeface="B Titr" panose="00000700000000000000" pitchFamily="2" charset="-78"/>
          </a:endParaRPr>
        </a:p>
      </dgm:t>
    </dgm:pt>
    <dgm:pt modelId="{C432ABD1-5AD4-41F9-819D-2A41552A47E5}" type="sibTrans" cxnId="{FA902839-55CF-4DCE-A6B6-E65038453E8A}">
      <dgm:prSet/>
      <dgm:spPr/>
      <dgm:t>
        <a:bodyPr/>
        <a:lstStyle/>
        <a:p>
          <a:endParaRPr lang="en-US">
            <a:cs typeface="B Titr" panose="00000700000000000000" pitchFamily="2" charset="-78"/>
          </a:endParaRPr>
        </a:p>
      </dgm:t>
    </dgm:pt>
    <dgm:pt modelId="{3E9B8058-B96E-4E74-9BB4-16F4DB33E8DE}">
      <dgm:prSet/>
      <dgm:spPr/>
      <dgm:t>
        <a:bodyPr/>
        <a:lstStyle/>
        <a:p>
          <a:r>
            <a:rPr lang="fa-IR" dirty="0">
              <a:cs typeface="B Titr" panose="00000700000000000000" pitchFamily="2" charset="-78"/>
            </a:rPr>
            <a:t>قطعیت معامله بر اساس نتایج مذاکره با تصویب هیأت</a:t>
          </a:r>
          <a:endParaRPr lang="en-US" dirty="0">
            <a:cs typeface="B Titr" panose="00000700000000000000" pitchFamily="2" charset="-78"/>
          </a:endParaRPr>
        </a:p>
      </dgm:t>
    </dgm:pt>
    <dgm:pt modelId="{87777A84-31C6-4D5F-9563-ED37737633DC}" type="parTrans" cxnId="{3D729820-5D99-49F4-BCEC-258B86336A0B}">
      <dgm:prSet/>
      <dgm:spPr/>
      <dgm:t>
        <a:bodyPr/>
        <a:lstStyle/>
        <a:p>
          <a:endParaRPr lang="en-US">
            <a:cs typeface="B Titr" panose="00000700000000000000" pitchFamily="2" charset="-78"/>
          </a:endParaRPr>
        </a:p>
      </dgm:t>
    </dgm:pt>
    <dgm:pt modelId="{BD55D791-25EE-4D6C-AA8D-155770BFBF20}" type="sibTrans" cxnId="{3D729820-5D99-49F4-BCEC-258B86336A0B}">
      <dgm:prSet/>
      <dgm:spPr/>
      <dgm:t>
        <a:bodyPr/>
        <a:lstStyle/>
        <a:p>
          <a:endParaRPr lang="en-US">
            <a:cs typeface="B Titr" panose="00000700000000000000" pitchFamily="2" charset="-78"/>
          </a:endParaRPr>
        </a:p>
      </dgm:t>
    </dgm:pt>
    <dgm:pt modelId="{50D7F6E1-87C0-482B-ADC9-58AA82D82BC1}" type="pres">
      <dgm:prSet presAssocID="{5468A352-41C9-4336-B3EE-F82D0D694AB8}" presName="Name0" presStyleCnt="0">
        <dgm:presLayoutVars>
          <dgm:chMax val="7"/>
          <dgm:chPref val="7"/>
          <dgm:dir/>
        </dgm:presLayoutVars>
      </dgm:prSet>
      <dgm:spPr/>
    </dgm:pt>
    <dgm:pt modelId="{990C71A4-47CD-4723-A522-DF8313CD542B}" type="pres">
      <dgm:prSet presAssocID="{5468A352-41C9-4336-B3EE-F82D0D694AB8}" presName="Name1" presStyleCnt="0"/>
      <dgm:spPr/>
    </dgm:pt>
    <dgm:pt modelId="{E2DD2471-59D5-4059-959C-F6D4EDF07753}" type="pres">
      <dgm:prSet presAssocID="{5468A352-41C9-4336-B3EE-F82D0D694AB8}" presName="cycle" presStyleCnt="0"/>
      <dgm:spPr/>
    </dgm:pt>
    <dgm:pt modelId="{9D8F8484-8C20-4EA3-BB07-D61CE8EB00A9}" type="pres">
      <dgm:prSet presAssocID="{5468A352-41C9-4336-B3EE-F82D0D694AB8}" presName="srcNode" presStyleLbl="node1" presStyleIdx="0" presStyleCnt="5"/>
      <dgm:spPr/>
    </dgm:pt>
    <dgm:pt modelId="{3F77B1F9-6694-440D-8FC7-A7ABEC1B90B8}" type="pres">
      <dgm:prSet presAssocID="{5468A352-41C9-4336-B3EE-F82D0D694AB8}" presName="conn" presStyleLbl="parChTrans1D2" presStyleIdx="0" presStyleCnt="1"/>
      <dgm:spPr/>
    </dgm:pt>
    <dgm:pt modelId="{E2208437-D6E3-4EEF-A37F-78425238A6B0}" type="pres">
      <dgm:prSet presAssocID="{5468A352-41C9-4336-B3EE-F82D0D694AB8}" presName="extraNode" presStyleLbl="node1" presStyleIdx="0" presStyleCnt="5"/>
      <dgm:spPr/>
    </dgm:pt>
    <dgm:pt modelId="{AAA1C2F7-C846-4871-8E25-89719056044E}" type="pres">
      <dgm:prSet presAssocID="{5468A352-41C9-4336-B3EE-F82D0D694AB8}" presName="dstNode" presStyleLbl="node1" presStyleIdx="0" presStyleCnt="5"/>
      <dgm:spPr/>
    </dgm:pt>
    <dgm:pt modelId="{76528CCE-D12E-451D-AF13-9386F30D9D32}" type="pres">
      <dgm:prSet presAssocID="{A57B06A6-DC6B-480A-B438-8DC1AF7DF72C}" presName="text_1" presStyleLbl="node1" presStyleIdx="0" presStyleCnt="5">
        <dgm:presLayoutVars>
          <dgm:bulletEnabled val="1"/>
        </dgm:presLayoutVars>
      </dgm:prSet>
      <dgm:spPr/>
    </dgm:pt>
    <dgm:pt modelId="{954382D4-B49A-4997-BEBC-3A109245043B}" type="pres">
      <dgm:prSet presAssocID="{A57B06A6-DC6B-480A-B438-8DC1AF7DF72C}" presName="accent_1" presStyleCnt="0"/>
      <dgm:spPr/>
    </dgm:pt>
    <dgm:pt modelId="{E56BF581-2714-4DD5-A924-6428B29EEC4F}" type="pres">
      <dgm:prSet presAssocID="{A57B06A6-DC6B-480A-B438-8DC1AF7DF72C}" presName="accentRepeatNode" presStyleLbl="solidFgAcc1" presStyleIdx="0" presStyleCnt="5"/>
      <dgm:spPr>
        <a:blipFill rotWithShape="0">
          <a:blip xmlns:r="http://schemas.openxmlformats.org/officeDocument/2006/relationships" r:embed="rId1"/>
          <a:stretch>
            <a:fillRect/>
          </a:stretch>
        </a:blipFill>
      </dgm:spPr>
    </dgm:pt>
    <dgm:pt modelId="{DBD36E1E-CDF4-4280-8BB4-1A7B7AECFEFA}" type="pres">
      <dgm:prSet presAssocID="{25345C0D-99BE-4EA0-946F-5D3B51288D40}" presName="text_2" presStyleLbl="node1" presStyleIdx="1" presStyleCnt="5">
        <dgm:presLayoutVars>
          <dgm:bulletEnabled val="1"/>
        </dgm:presLayoutVars>
      </dgm:prSet>
      <dgm:spPr/>
    </dgm:pt>
    <dgm:pt modelId="{0BE3CA2C-AAED-46DF-95BC-40E9F93AF78E}" type="pres">
      <dgm:prSet presAssocID="{25345C0D-99BE-4EA0-946F-5D3B51288D40}" presName="accent_2" presStyleCnt="0"/>
      <dgm:spPr/>
    </dgm:pt>
    <dgm:pt modelId="{C00C7850-4520-476E-84A1-BDD78E85ACE0}" type="pres">
      <dgm:prSet presAssocID="{25345C0D-99BE-4EA0-946F-5D3B51288D40}" presName="accentRepeatNode" presStyleLbl="solidFgAcc1" presStyleIdx="1" presStyleCnt="5"/>
      <dgm:spPr>
        <a:blipFill rotWithShape="0">
          <a:blip xmlns:r="http://schemas.openxmlformats.org/officeDocument/2006/relationships" r:embed="rId2"/>
          <a:stretch>
            <a:fillRect/>
          </a:stretch>
        </a:blipFill>
      </dgm:spPr>
    </dgm:pt>
    <dgm:pt modelId="{E01920CC-EC9B-45D4-8953-B8A6F0CA0926}" type="pres">
      <dgm:prSet presAssocID="{D62781EE-C43D-406A-B2DD-F3429F512E6B}" presName="text_3" presStyleLbl="node1" presStyleIdx="2" presStyleCnt="5">
        <dgm:presLayoutVars>
          <dgm:bulletEnabled val="1"/>
        </dgm:presLayoutVars>
      </dgm:prSet>
      <dgm:spPr/>
    </dgm:pt>
    <dgm:pt modelId="{EEC332B9-649E-4030-B5B7-B63157AB0308}" type="pres">
      <dgm:prSet presAssocID="{D62781EE-C43D-406A-B2DD-F3429F512E6B}" presName="accent_3" presStyleCnt="0"/>
      <dgm:spPr/>
    </dgm:pt>
    <dgm:pt modelId="{9584CA8A-5C88-4D5D-AE99-F2170DC6C277}" type="pres">
      <dgm:prSet presAssocID="{D62781EE-C43D-406A-B2DD-F3429F512E6B}" presName="accentRepeatNode" presStyleLbl="solidFgAcc1" presStyleIdx="2" presStyleCnt="5" custLinFactNeighborX="-4496" custLinFactNeighborY="2588"/>
      <dgm:spPr>
        <a:blipFill rotWithShape="0">
          <a:blip xmlns:r="http://schemas.openxmlformats.org/officeDocument/2006/relationships" r:embed="rId3"/>
          <a:stretch>
            <a:fillRect/>
          </a:stretch>
        </a:blipFill>
      </dgm:spPr>
    </dgm:pt>
    <dgm:pt modelId="{E62DC61F-3966-43E0-908A-1FD355D77691}" type="pres">
      <dgm:prSet presAssocID="{B8843A61-C290-4688-A4D1-0620BA0780DB}" presName="text_4" presStyleLbl="node1" presStyleIdx="3" presStyleCnt="5">
        <dgm:presLayoutVars>
          <dgm:bulletEnabled val="1"/>
        </dgm:presLayoutVars>
      </dgm:prSet>
      <dgm:spPr/>
    </dgm:pt>
    <dgm:pt modelId="{2F347B10-70EA-4EFC-BEA9-00701A9A5796}" type="pres">
      <dgm:prSet presAssocID="{B8843A61-C290-4688-A4D1-0620BA0780DB}" presName="accent_4" presStyleCnt="0"/>
      <dgm:spPr/>
    </dgm:pt>
    <dgm:pt modelId="{1D55F20A-DA33-4572-86D7-185F0AD96D67}" type="pres">
      <dgm:prSet presAssocID="{B8843A61-C290-4688-A4D1-0620BA0780DB}" presName="accentRepeatNode" presStyleLbl="solidFgAcc1" presStyleIdx="3" presStyleCnt="5"/>
      <dgm:spPr>
        <a:blipFill rotWithShape="0">
          <a:blip xmlns:r="http://schemas.openxmlformats.org/officeDocument/2006/relationships" r:embed="rId4"/>
          <a:stretch>
            <a:fillRect/>
          </a:stretch>
        </a:blipFill>
      </dgm:spPr>
    </dgm:pt>
    <dgm:pt modelId="{EB91A65E-833E-44BC-A78F-E02DB91E128A}" type="pres">
      <dgm:prSet presAssocID="{3E9B8058-B96E-4E74-9BB4-16F4DB33E8DE}" presName="text_5" presStyleLbl="node1" presStyleIdx="4" presStyleCnt="5">
        <dgm:presLayoutVars>
          <dgm:bulletEnabled val="1"/>
        </dgm:presLayoutVars>
      </dgm:prSet>
      <dgm:spPr/>
    </dgm:pt>
    <dgm:pt modelId="{34299E26-1636-4067-8ACF-7F701DE7F07A}" type="pres">
      <dgm:prSet presAssocID="{3E9B8058-B96E-4E74-9BB4-16F4DB33E8DE}" presName="accent_5" presStyleCnt="0"/>
      <dgm:spPr/>
    </dgm:pt>
    <dgm:pt modelId="{10F1C7CB-85C3-413D-ACE9-E9940C155D8C}" type="pres">
      <dgm:prSet presAssocID="{3E9B8058-B96E-4E74-9BB4-16F4DB33E8DE}" presName="accentRepeatNode" presStyleLbl="solidFgAcc1" presStyleIdx="4" presStyleCnt="5"/>
      <dgm:spPr>
        <a:blipFill rotWithShape="0">
          <a:blip xmlns:r="http://schemas.openxmlformats.org/officeDocument/2006/relationships" r:embed="rId5"/>
          <a:stretch>
            <a:fillRect/>
          </a:stretch>
        </a:blipFill>
      </dgm:spPr>
    </dgm:pt>
  </dgm:ptLst>
  <dgm:cxnLst>
    <dgm:cxn modelId="{7341EC0B-CFE6-446A-86C4-68C3E54156C4}" type="presOf" srcId="{B8843A61-C290-4688-A4D1-0620BA0780DB}" destId="{E62DC61F-3966-43E0-908A-1FD355D77691}" srcOrd="0" destOrd="0" presId="urn:microsoft.com/office/officeart/2008/layout/VerticalCurvedList"/>
    <dgm:cxn modelId="{3D729820-5D99-49F4-BCEC-258B86336A0B}" srcId="{5468A352-41C9-4336-B3EE-F82D0D694AB8}" destId="{3E9B8058-B96E-4E74-9BB4-16F4DB33E8DE}" srcOrd="4" destOrd="0" parTransId="{87777A84-31C6-4D5F-9563-ED37737633DC}" sibTransId="{BD55D791-25EE-4D6C-AA8D-155770BFBF20}"/>
    <dgm:cxn modelId="{FA902839-55CF-4DCE-A6B6-E65038453E8A}" srcId="{5468A352-41C9-4336-B3EE-F82D0D694AB8}" destId="{B8843A61-C290-4688-A4D1-0620BA0780DB}" srcOrd="3" destOrd="0" parTransId="{A2F73B4D-A120-47C2-AF4C-1FE56C668E6E}" sibTransId="{C432ABD1-5AD4-41F9-819D-2A41552A47E5}"/>
    <dgm:cxn modelId="{7AF8425C-B6A3-4460-8352-FB6EF3528E72}" srcId="{5468A352-41C9-4336-B3EE-F82D0D694AB8}" destId="{D62781EE-C43D-406A-B2DD-F3429F512E6B}" srcOrd="2" destOrd="0" parTransId="{AA14D42F-F05B-45A6-9D20-C91AB90D9839}" sibTransId="{43689E6B-E784-46C2-A18E-98996F304F3C}"/>
    <dgm:cxn modelId="{48C32468-2EBA-4562-807B-4F47BD58A35A}" srcId="{5468A352-41C9-4336-B3EE-F82D0D694AB8}" destId="{25345C0D-99BE-4EA0-946F-5D3B51288D40}" srcOrd="1" destOrd="0" parTransId="{BD97D002-2F3D-45D6-A2A5-12209CFCAEA2}" sibTransId="{690F7D9C-732F-401F-AD93-80AB43568569}"/>
    <dgm:cxn modelId="{A8E4086D-FB5A-4ECB-9BB4-7A667840DCA0}" type="presOf" srcId="{5468A352-41C9-4336-B3EE-F82D0D694AB8}" destId="{50D7F6E1-87C0-482B-ADC9-58AA82D82BC1}" srcOrd="0" destOrd="0" presId="urn:microsoft.com/office/officeart/2008/layout/VerticalCurvedList"/>
    <dgm:cxn modelId="{7273EA4F-2B20-4F72-B40B-77020B57BA67}" type="presOf" srcId="{25345C0D-99BE-4EA0-946F-5D3B51288D40}" destId="{DBD36E1E-CDF4-4280-8BB4-1A7B7AECFEFA}" srcOrd="0" destOrd="0" presId="urn:microsoft.com/office/officeart/2008/layout/VerticalCurvedList"/>
    <dgm:cxn modelId="{E5D29F71-AF1B-4F3F-8E19-0F6D3BDE90D0}" srcId="{5468A352-41C9-4336-B3EE-F82D0D694AB8}" destId="{A57B06A6-DC6B-480A-B438-8DC1AF7DF72C}" srcOrd="0" destOrd="0" parTransId="{4B3F5220-EA32-4686-98A8-43C865F55F95}" sibTransId="{85C50B53-1420-4D44-BD68-3D3EFA2FD0FB}"/>
    <dgm:cxn modelId="{2023209A-BA71-4963-B833-96A63462D663}" type="presOf" srcId="{3E9B8058-B96E-4E74-9BB4-16F4DB33E8DE}" destId="{EB91A65E-833E-44BC-A78F-E02DB91E128A}" srcOrd="0" destOrd="0" presId="urn:microsoft.com/office/officeart/2008/layout/VerticalCurvedList"/>
    <dgm:cxn modelId="{39318FB7-C314-4A34-90D1-EF5022E08B00}" type="presOf" srcId="{A57B06A6-DC6B-480A-B438-8DC1AF7DF72C}" destId="{76528CCE-D12E-451D-AF13-9386F30D9D32}" srcOrd="0" destOrd="0" presId="urn:microsoft.com/office/officeart/2008/layout/VerticalCurvedList"/>
    <dgm:cxn modelId="{839BD3BE-2023-4A21-A81C-B0DF0B3154AD}" type="presOf" srcId="{85C50B53-1420-4D44-BD68-3D3EFA2FD0FB}" destId="{3F77B1F9-6694-440D-8FC7-A7ABEC1B90B8}" srcOrd="0" destOrd="0" presId="urn:microsoft.com/office/officeart/2008/layout/VerticalCurvedList"/>
    <dgm:cxn modelId="{BA76B7D7-7F0C-4273-9DAB-8AACBF7EBA43}" type="presOf" srcId="{D62781EE-C43D-406A-B2DD-F3429F512E6B}" destId="{E01920CC-EC9B-45D4-8953-B8A6F0CA0926}" srcOrd="0" destOrd="0" presId="urn:microsoft.com/office/officeart/2008/layout/VerticalCurvedList"/>
    <dgm:cxn modelId="{46910535-7604-4C37-9464-0572C16BF747}" type="presParOf" srcId="{50D7F6E1-87C0-482B-ADC9-58AA82D82BC1}" destId="{990C71A4-47CD-4723-A522-DF8313CD542B}" srcOrd="0" destOrd="0" presId="urn:microsoft.com/office/officeart/2008/layout/VerticalCurvedList"/>
    <dgm:cxn modelId="{70DDD62E-2B33-410E-B4BD-E134DCB2FF9E}" type="presParOf" srcId="{990C71A4-47CD-4723-A522-DF8313CD542B}" destId="{E2DD2471-59D5-4059-959C-F6D4EDF07753}" srcOrd="0" destOrd="0" presId="urn:microsoft.com/office/officeart/2008/layout/VerticalCurvedList"/>
    <dgm:cxn modelId="{F28AD830-7956-4275-8D16-8C48743C6AD8}" type="presParOf" srcId="{E2DD2471-59D5-4059-959C-F6D4EDF07753}" destId="{9D8F8484-8C20-4EA3-BB07-D61CE8EB00A9}" srcOrd="0" destOrd="0" presId="urn:microsoft.com/office/officeart/2008/layout/VerticalCurvedList"/>
    <dgm:cxn modelId="{CD8B6C06-37FE-4BD4-8A5A-CDC7F5E7A796}" type="presParOf" srcId="{E2DD2471-59D5-4059-959C-F6D4EDF07753}" destId="{3F77B1F9-6694-440D-8FC7-A7ABEC1B90B8}" srcOrd="1" destOrd="0" presId="urn:microsoft.com/office/officeart/2008/layout/VerticalCurvedList"/>
    <dgm:cxn modelId="{991C90B8-3755-436A-A075-B77417623248}" type="presParOf" srcId="{E2DD2471-59D5-4059-959C-F6D4EDF07753}" destId="{E2208437-D6E3-4EEF-A37F-78425238A6B0}" srcOrd="2" destOrd="0" presId="urn:microsoft.com/office/officeart/2008/layout/VerticalCurvedList"/>
    <dgm:cxn modelId="{F2ACB66A-AE64-451E-8E26-18BBB054CE5F}" type="presParOf" srcId="{E2DD2471-59D5-4059-959C-F6D4EDF07753}" destId="{AAA1C2F7-C846-4871-8E25-89719056044E}" srcOrd="3" destOrd="0" presId="urn:microsoft.com/office/officeart/2008/layout/VerticalCurvedList"/>
    <dgm:cxn modelId="{0028145D-D851-42D2-8570-3897EA3F6ABD}" type="presParOf" srcId="{990C71A4-47CD-4723-A522-DF8313CD542B}" destId="{76528CCE-D12E-451D-AF13-9386F30D9D32}" srcOrd="1" destOrd="0" presId="urn:microsoft.com/office/officeart/2008/layout/VerticalCurvedList"/>
    <dgm:cxn modelId="{55E6647B-220B-4D4D-B8A5-1A983F0EAEAE}" type="presParOf" srcId="{990C71A4-47CD-4723-A522-DF8313CD542B}" destId="{954382D4-B49A-4997-BEBC-3A109245043B}" srcOrd="2" destOrd="0" presId="urn:microsoft.com/office/officeart/2008/layout/VerticalCurvedList"/>
    <dgm:cxn modelId="{6864E849-BFD4-4120-A13E-2396929E6D91}" type="presParOf" srcId="{954382D4-B49A-4997-BEBC-3A109245043B}" destId="{E56BF581-2714-4DD5-A924-6428B29EEC4F}" srcOrd="0" destOrd="0" presId="urn:microsoft.com/office/officeart/2008/layout/VerticalCurvedList"/>
    <dgm:cxn modelId="{EA5A2C9A-D14C-4D33-9AE3-3828132EDBCC}" type="presParOf" srcId="{990C71A4-47CD-4723-A522-DF8313CD542B}" destId="{DBD36E1E-CDF4-4280-8BB4-1A7B7AECFEFA}" srcOrd="3" destOrd="0" presId="urn:microsoft.com/office/officeart/2008/layout/VerticalCurvedList"/>
    <dgm:cxn modelId="{26D55345-ECF7-4D90-A810-C7F0CAB6C746}" type="presParOf" srcId="{990C71A4-47CD-4723-A522-DF8313CD542B}" destId="{0BE3CA2C-AAED-46DF-95BC-40E9F93AF78E}" srcOrd="4" destOrd="0" presId="urn:microsoft.com/office/officeart/2008/layout/VerticalCurvedList"/>
    <dgm:cxn modelId="{6E8E54FE-30A4-44DD-8BD5-F2BD6B345101}" type="presParOf" srcId="{0BE3CA2C-AAED-46DF-95BC-40E9F93AF78E}" destId="{C00C7850-4520-476E-84A1-BDD78E85ACE0}" srcOrd="0" destOrd="0" presId="urn:microsoft.com/office/officeart/2008/layout/VerticalCurvedList"/>
    <dgm:cxn modelId="{685353E4-8FF6-4A26-873D-312BD3578AED}" type="presParOf" srcId="{990C71A4-47CD-4723-A522-DF8313CD542B}" destId="{E01920CC-EC9B-45D4-8953-B8A6F0CA0926}" srcOrd="5" destOrd="0" presId="urn:microsoft.com/office/officeart/2008/layout/VerticalCurvedList"/>
    <dgm:cxn modelId="{B25A5B38-AB69-4976-A6E6-E2445757A6EF}" type="presParOf" srcId="{990C71A4-47CD-4723-A522-DF8313CD542B}" destId="{EEC332B9-649E-4030-B5B7-B63157AB0308}" srcOrd="6" destOrd="0" presId="urn:microsoft.com/office/officeart/2008/layout/VerticalCurvedList"/>
    <dgm:cxn modelId="{B5B28E38-6FFD-4B5E-B138-7620EA093965}" type="presParOf" srcId="{EEC332B9-649E-4030-B5B7-B63157AB0308}" destId="{9584CA8A-5C88-4D5D-AE99-F2170DC6C277}" srcOrd="0" destOrd="0" presId="urn:microsoft.com/office/officeart/2008/layout/VerticalCurvedList"/>
    <dgm:cxn modelId="{DBCE7AC9-B92F-47B6-89F3-4DD34A4C17FF}" type="presParOf" srcId="{990C71A4-47CD-4723-A522-DF8313CD542B}" destId="{E62DC61F-3966-43E0-908A-1FD355D77691}" srcOrd="7" destOrd="0" presId="urn:microsoft.com/office/officeart/2008/layout/VerticalCurvedList"/>
    <dgm:cxn modelId="{85385F38-D87B-45EE-AD90-B9299EBC7C8B}" type="presParOf" srcId="{990C71A4-47CD-4723-A522-DF8313CD542B}" destId="{2F347B10-70EA-4EFC-BEA9-00701A9A5796}" srcOrd="8" destOrd="0" presId="urn:microsoft.com/office/officeart/2008/layout/VerticalCurvedList"/>
    <dgm:cxn modelId="{310DDF06-F49F-424C-AA77-66F43A5F3320}" type="presParOf" srcId="{2F347B10-70EA-4EFC-BEA9-00701A9A5796}" destId="{1D55F20A-DA33-4572-86D7-185F0AD96D67}" srcOrd="0" destOrd="0" presId="urn:microsoft.com/office/officeart/2008/layout/VerticalCurvedList"/>
    <dgm:cxn modelId="{8BF78CF6-9CA9-4DB1-8A5D-FFA8650EBA5B}" type="presParOf" srcId="{990C71A4-47CD-4723-A522-DF8313CD542B}" destId="{EB91A65E-833E-44BC-A78F-E02DB91E128A}" srcOrd="9" destOrd="0" presId="urn:microsoft.com/office/officeart/2008/layout/VerticalCurvedList"/>
    <dgm:cxn modelId="{19EC4FC7-86EB-40AA-96C1-813491695AF6}" type="presParOf" srcId="{990C71A4-47CD-4723-A522-DF8313CD542B}" destId="{34299E26-1636-4067-8ACF-7F701DE7F07A}" srcOrd="10" destOrd="0" presId="urn:microsoft.com/office/officeart/2008/layout/VerticalCurvedList"/>
    <dgm:cxn modelId="{C159E7DB-8C38-4D75-89D3-DE0065DAA564}" type="presParOf" srcId="{34299E26-1636-4067-8ACF-7F701DE7F07A}" destId="{10F1C7CB-85C3-413D-ACE9-E9940C155D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F92EB2-C340-4679-BC6E-BBE3D51D92A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5938541D-71F5-40C3-805D-BC85C8E58C0C}">
      <dgm:prSet custT="1"/>
      <dgm:spPr/>
      <dgm:t>
        <a:bodyPr/>
        <a:lstStyle/>
        <a:p>
          <a:pPr rtl="1"/>
          <a:r>
            <a:rPr lang="fa-IR" sz="1100" dirty="0">
              <a:cs typeface="B Titr" panose="00000700000000000000" pitchFamily="2" charset="-78"/>
            </a:rPr>
            <a:t>كارگروه استاني</a:t>
          </a:r>
          <a:endParaRPr lang="en-US" sz="1100" dirty="0">
            <a:cs typeface="B Titr" panose="00000700000000000000" pitchFamily="2" charset="-78"/>
          </a:endParaRPr>
        </a:p>
      </dgm:t>
    </dgm:pt>
    <dgm:pt modelId="{E4984954-FFE9-4F11-B6B4-E5CCC0687398}" type="parTrans" cxnId="{F67353D0-3193-4C8B-BF61-875D29B93EFB}">
      <dgm:prSet/>
      <dgm:spPr/>
      <dgm:t>
        <a:bodyPr/>
        <a:lstStyle/>
        <a:p>
          <a:pPr rtl="1"/>
          <a:endParaRPr lang="en-US" sz="1100">
            <a:cs typeface="B Titr" panose="00000700000000000000" pitchFamily="2" charset="-78"/>
          </a:endParaRPr>
        </a:p>
      </dgm:t>
    </dgm:pt>
    <dgm:pt modelId="{40559A7A-4F2F-45AD-9AAA-1D36FEE68658}" type="sibTrans" cxnId="{F67353D0-3193-4C8B-BF61-875D29B93EFB}">
      <dgm:prSet/>
      <dgm:spPr/>
      <dgm:t>
        <a:bodyPr/>
        <a:lstStyle/>
        <a:p>
          <a:pPr rtl="1"/>
          <a:endParaRPr lang="en-US" sz="1100">
            <a:cs typeface="B Titr" panose="00000700000000000000" pitchFamily="2" charset="-78"/>
          </a:endParaRPr>
        </a:p>
      </dgm:t>
    </dgm:pt>
    <dgm:pt modelId="{FB1732CC-9B05-4028-ABC7-F73646BFAFAE}">
      <dgm:prSet custT="1"/>
      <dgm:spPr/>
      <dgm:t>
        <a:bodyPr/>
        <a:lstStyle/>
        <a:p>
          <a:pPr rtl="1"/>
          <a:r>
            <a:rPr lang="fa-IR" sz="1100" dirty="0">
              <a:cs typeface="B Titr" panose="00000700000000000000" pitchFamily="2" charset="-78"/>
            </a:rPr>
            <a:t>وصول مکاتبه درخواست دستگاه جهت مولدسازی ملک و بررسي مدارك و مستندات مولدسازي اموال مشمول در سطح استان و نهایتاً تایید اولیه یا رد موضوع مولدسازی</a:t>
          </a:r>
          <a:endParaRPr lang="en-US" sz="1100" dirty="0">
            <a:cs typeface="B Titr" panose="00000700000000000000" pitchFamily="2" charset="-78"/>
          </a:endParaRPr>
        </a:p>
      </dgm:t>
    </dgm:pt>
    <dgm:pt modelId="{387357B0-DB33-446F-A617-6FBFB0AF7CC2}" type="parTrans" cxnId="{0C89EDCF-B1B6-4C46-9C91-1AFB35E9D6F5}">
      <dgm:prSet/>
      <dgm:spPr/>
      <dgm:t>
        <a:bodyPr/>
        <a:lstStyle/>
        <a:p>
          <a:pPr rtl="1"/>
          <a:endParaRPr lang="en-US" sz="1100">
            <a:cs typeface="B Titr" panose="00000700000000000000" pitchFamily="2" charset="-78"/>
          </a:endParaRPr>
        </a:p>
      </dgm:t>
    </dgm:pt>
    <dgm:pt modelId="{A124953A-5570-427F-91E2-F1D936893DA2}" type="sibTrans" cxnId="{0C89EDCF-B1B6-4C46-9C91-1AFB35E9D6F5}">
      <dgm:prSet/>
      <dgm:spPr/>
      <dgm:t>
        <a:bodyPr/>
        <a:lstStyle/>
        <a:p>
          <a:pPr rtl="1"/>
          <a:endParaRPr lang="en-US" sz="1100">
            <a:cs typeface="B Titr" panose="00000700000000000000" pitchFamily="2" charset="-78"/>
          </a:endParaRPr>
        </a:p>
      </dgm:t>
    </dgm:pt>
    <dgm:pt modelId="{5FE185E5-C4CA-4D13-B571-AE07B5C90E90}">
      <dgm:prSet custT="1"/>
      <dgm:spPr/>
      <dgm:t>
        <a:bodyPr/>
        <a:lstStyle/>
        <a:p>
          <a:pPr rtl="1"/>
          <a:r>
            <a:rPr lang="fa-IR" sz="1100" dirty="0">
              <a:cs typeface="B Titr" panose="00000700000000000000" pitchFamily="2" charset="-78"/>
            </a:rPr>
            <a:t>کارگروه فرعی</a:t>
          </a:r>
          <a:endParaRPr lang="en-US" sz="1100" dirty="0">
            <a:cs typeface="B Titr" panose="00000700000000000000" pitchFamily="2" charset="-78"/>
          </a:endParaRPr>
        </a:p>
      </dgm:t>
    </dgm:pt>
    <dgm:pt modelId="{9E7FA7C6-41DC-4683-A015-10D664FC5641}" type="parTrans" cxnId="{4FFAEB28-B2FA-4D50-A18B-F73C67A30592}">
      <dgm:prSet/>
      <dgm:spPr/>
      <dgm:t>
        <a:bodyPr/>
        <a:lstStyle/>
        <a:p>
          <a:pPr rtl="1"/>
          <a:endParaRPr lang="en-US" sz="1100">
            <a:cs typeface="B Titr" panose="00000700000000000000" pitchFamily="2" charset="-78"/>
          </a:endParaRPr>
        </a:p>
      </dgm:t>
    </dgm:pt>
    <dgm:pt modelId="{D6C7B42A-F336-4FBE-9813-CCAC1307F468}" type="sibTrans" cxnId="{4FFAEB28-B2FA-4D50-A18B-F73C67A30592}">
      <dgm:prSet/>
      <dgm:spPr/>
      <dgm:t>
        <a:bodyPr/>
        <a:lstStyle/>
        <a:p>
          <a:pPr rtl="1"/>
          <a:endParaRPr lang="en-US" sz="1100">
            <a:cs typeface="B Titr" panose="00000700000000000000" pitchFamily="2" charset="-78"/>
          </a:endParaRPr>
        </a:p>
      </dgm:t>
    </dgm:pt>
    <dgm:pt modelId="{84E7E39C-BE78-4EEA-85FF-6F6FA4AD7394}">
      <dgm:prSet custT="1"/>
      <dgm:spPr/>
      <dgm:t>
        <a:bodyPr/>
        <a:lstStyle/>
        <a:p>
          <a:r>
            <a:rPr lang="fa-IR" sz="1100" dirty="0">
              <a:cs typeface="B Titr" panose="00000700000000000000" pitchFamily="2" charset="-78"/>
            </a:rPr>
            <a:t>كارگروه ملي </a:t>
          </a:r>
          <a:endParaRPr lang="en-US" sz="1100" dirty="0">
            <a:cs typeface="B Titr" panose="00000700000000000000" pitchFamily="2" charset="-78"/>
          </a:endParaRPr>
        </a:p>
      </dgm:t>
    </dgm:pt>
    <dgm:pt modelId="{21FCA273-AB83-414F-B377-FF5ECE2A9561}" type="parTrans" cxnId="{CD644097-A383-4FF7-9276-4FC856F04074}">
      <dgm:prSet/>
      <dgm:spPr/>
      <dgm:t>
        <a:bodyPr/>
        <a:lstStyle/>
        <a:p>
          <a:endParaRPr lang="en-US" sz="1100">
            <a:cs typeface="B Titr" panose="00000700000000000000" pitchFamily="2" charset="-78"/>
          </a:endParaRPr>
        </a:p>
      </dgm:t>
    </dgm:pt>
    <dgm:pt modelId="{B8B12DCC-C407-4121-B376-8F15B9454EA8}" type="sibTrans" cxnId="{CD644097-A383-4FF7-9276-4FC856F04074}">
      <dgm:prSet/>
      <dgm:spPr/>
      <dgm:t>
        <a:bodyPr/>
        <a:lstStyle/>
        <a:p>
          <a:endParaRPr lang="en-US" sz="1100">
            <a:cs typeface="B Titr" panose="00000700000000000000" pitchFamily="2" charset="-78"/>
          </a:endParaRPr>
        </a:p>
      </dgm:t>
    </dgm:pt>
    <dgm:pt modelId="{4328168D-3312-4832-ABAA-2E0C6A971DF1}">
      <dgm:prSet custT="1"/>
      <dgm:spPr/>
      <dgm:t>
        <a:bodyPr/>
        <a:lstStyle/>
        <a:p>
          <a:pPr rtl="1"/>
          <a:r>
            <a:rPr lang="fa-IR" sz="1100" dirty="0">
              <a:cs typeface="B Titr" panose="00000700000000000000" pitchFamily="2" charset="-78"/>
            </a:rPr>
            <a:t>با مسؤليت وزير امور اقتصادي و دارايي و عضويت وزير راه و شهرسازي، معاون حقوقي رئيس جمهور، رئيس سازمان برنامه و بودجه كشور، بالاترين مقام دستگاه اجرايي ذي ربط و خزانه دار كل كشور/بررسي و تصميم گيري در مورد پيشنهادهاي ارائه شده توسط كارگروه  فرعی</a:t>
          </a:r>
          <a:endParaRPr lang="en-US" sz="1100" dirty="0">
            <a:cs typeface="B Titr" panose="00000700000000000000" pitchFamily="2" charset="-78"/>
          </a:endParaRPr>
        </a:p>
      </dgm:t>
    </dgm:pt>
    <dgm:pt modelId="{127C6DE9-1D51-4875-A276-B796AD05A40E}" type="parTrans" cxnId="{9BA17422-B1C3-405C-9568-37D0E2E7BE66}">
      <dgm:prSet/>
      <dgm:spPr/>
      <dgm:t>
        <a:bodyPr/>
        <a:lstStyle/>
        <a:p>
          <a:endParaRPr lang="en-US" sz="1100">
            <a:cs typeface="B Titr" panose="00000700000000000000" pitchFamily="2" charset="-78"/>
          </a:endParaRPr>
        </a:p>
      </dgm:t>
    </dgm:pt>
    <dgm:pt modelId="{3E5D5CDB-EAA4-44A7-BCF4-8C1E593966FA}" type="sibTrans" cxnId="{9BA17422-B1C3-405C-9568-37D0E2E7BE66}">
      <dgm:prSet/>
      <dgm:spPr/>
      <dgm:t>
        <a:bodyPr/>
        <a:lstStyle/>
        <a:p>
          <a:endParaRPr lang="en-US" sz="1100">
            <a:cs typeface="B Titr" panose="00000700000000000000" pitchFamily="2" charset="-78"/>
          </a:endParaRPr>
        </a:p>
      </dgm:t>
    </dgm:pt>
    <dgm:pt modelId="{BDE791D7-A4DC-40B8-8D61-B75939ACE3ED}">
      <dgm:prSet custT="1"/>
      <dgm:spPr/>
      <dgm:t>
        <a:bodyPr/>
        <a:lstStyle/>
        <a:p>
          <a:pPr rtl="1"/>
          <a:r>
            <a:rPr lang="fa-IR" sz="1100" dirty="0">
              <a:cs typeface="B Titr" panose="00000700000000000000" pitchFamily="2" charset="-78"/>
            </a:rPr>
            <a:t>بررسی املاک معرفی شده از طرف کارگروه استانی با حضور نمایندگان دستگاه های عضو کارگروه ملی و دستگاه های دارای ملک </a:t>
          </a:r>
          <a:endParaRPr lang="en-US" sz="1100" dirty="0">
            <a:cs typeface="B Titr" panose="00000700000000000000" pitchFamily="2" charset="-78"/>
          </a:endParaRPr>
        </a:p>
      </dgm:t>
    </dgm:pt>
    <dgm:pt modelId="{ECEF4E59-CBF0-4E3B-B616-6B325E4C48C6}" type="parTrans" cxnId="{5E011AA0-ADB7-432B-9BD0-625890975B47}">
      <dgm:prSet/>
      <dgm:spPr/>
    </dgm:pt>
    <dgm:pt modelId="{FF2BF13B-E680-4117-A105-05CC3B516C42}" type="sibTrans" cxnId="{5E011AA0-ADB7-432B-9BD0-625890975B47}">
      <dgm:prSet/>
      <dgm:spPr/>
    </dgm:pt>
    <dgm:pt modelId="{1E658FFD-8B50-4E7E-A99D-FDA09EF06030}" type="pres">
      <dgm:prSet presAssocID="{6BF92EB2-C340-4679-BC6E-BBE3D51D92A6}" presName="linearFlow" presStyleCnt="0">
        <dgm:presLayoutVars>
          <dgm:dir/>
          <dgm:animLvl val="lvl"/>
          <dgm:resizeHandles val="exact"/>
        </dgm:presLayoutVars>
      </dgm:prSet>
      <dgm:spPr/>
    </dgm:pt>
    <dgm:pt modelId="{4DC479BD-2D41-482C-8ECA-D62AD9732084}" type="pres">
      <dgm:prSet presAssocID="{5938541D-71F5-40C3-805D-BC85C8E58C0C}" presName="composite" presStyleCnt="0"/>
      <dgm:spPr/>
    </dgm:pt>
    <dgm:pt modelId="{047EFE80-EB8C-40B2-8A3D-DF07D0DA8FD4}" type="pres">
      <dgm:prSet presAssocID="{5938541D-71F5-40C3-805D-BC85C8E58C0C}" presName="parentText" presStyleLbl="alignNode1" presStyleIdx="0" presStyleCnt="3">
        <dgm:presLayoutVars>
          <dgm:chMax val="1"/>
          <dgm:bulletEnabled val="1"/>
        </dgm:presLayoutVars>
      </dgm:prSet>
      <dgm:spPr/>
    </dgm:pt>
    <dgm:pt modelId="{E540190F-D5EC-43BA-A47C-3A392153E069}" type="pres">
      <dgm:prSet presAssocID="{5938541D-71F5-40C3-805D-BC85C8E58C0C}" presName="descendantText" presStyleLbl="alignAcc1" presStyleIdx="0" presStyleCnt="3">
        <dgm:presLayoutVars>
          <dgm:bulletEnabled val="1"/>
        </dgm:presLayoutVars>
      </dgm:prSet>
      <dgm:spPr/>
    </dgm:pt>
    <dgm:pt modelId="{2F07C71A-AE87-4785-AF21-3A84713C3ACA}" type="pres">
      <dgm:prSet presAssocID="{40559A7A-4F2F-45AD-9AAA-1D36FEE68658}" presName="sp" presStyleCnt="0"/>
      <dgm:spPr/>
    </dgm:pt>
    <dgm:pt modelId="{A5CEF049-FE28-4E28-A3D0-BC055BFEC9F5}" type="pres">
      <dgm:prSet presAssocID="{5FE185E5-C4CA-4D13-B571-AE07B5C90E90}" presName="composite" presStyleCnt="0"/>
      <dgm:spPr/>
    </dgm:pt>
    <dgm:pt modelId="{C0694462-17E3-4D0F-9507-9A49143E17CE}" type="pres">
      <dgm:prSet presAssocID="{5FE185E5-C4CA-4D13-B571-AE07B5C90E90}" presName="parentText" presStyleLbl="alignNode1" presStyleIdx="1" presStyleCnt="3">
        <dgm:presLayoutVars>
          <dgm:chMax val="1"/>
          <dgm:bulletEnabled val="1"/>
        </dgm:presLayoutVars>
      </dgm:prSet>
      <dgm:spPr/>
    </dgm:pt>
    <dgm:pt modelId="{67E4A8F8-999F-407F-82BA-C17B53C77BE5}" type="pres">
      <dgm:prSet presAssocID="{5FE185E5-C4CA-4D13-B571-AE07B5C90E90}" presName="descendantText" presStyleLbl="alignAcc1" presStyleIdx="1" presStyleCnt="3" custLinFactNeighborX="33" custLinFactNeighborY="-1962">
        <dgm:presLayoutVars>
          <dgm:bulletEnabled val="1"/>
        </dgm:presLayoutVars>
      </dgm:prSet>
      <dgm:spPr/>
    </dgm:pt>
    <dgm:pt modelId="{DEB720B2-4656-49FB-A652-3C0F0E0BAB2A}" type="pres">
      <dgm:prSet presAssocID="{D6C7B42A-F336-4FBE-9813-CCAC1307F468}" presName="sp" presStyleCnt="0"/>
      <dgm:spPr/>
    </dgm:pt>
    <dgm:pt modelId="{F311C467-326C-424C-A2D4-00C5C83314D7}" type="pres">
      <dgm:prSet presAssocID="{84E7E39C-BE78-4EEA-85FF-6F6FA4AD7394}" presName="composite" presStyleCnt="0"/>
      <dgm:spPr/>
    </dgm:pt>
    <dgm:pt modelId="{495AEBCF-D1C8-4E17-B90C-855AB69803EE}" type="pres">
      <dgm:prSet presAssocID="{84E7E39C-BE78-4EEA-85FF-6F6FA4AD7394}" presName="parentText" presStyleLbl="alignNode1" presStyleIdx="2" presStyleCnt="3">
        <dgm:presLayoutVars>
          <dgm:chMax val="1"/>
          <dgm:bulletEnabled val="1"/>
        </dgm:presLayoutVars>
      </dgm:prSet>
      <dgm:spPr/>
    </dgm:pt>
    <dgm:pt modelId="{42661739-70D7-4C14-9DDD-5F0190FDACB8}" type="pres">
      <dgm:prSet presAssocID="{84E7E39C-BE78-4EEA-85FF-6F6FA4AD7394}" presName="descendantText" presStyleLbl="alignAcc1" presStyleIdx="2" presStyleCnt="3">
        <dgm:presLayoutVars>
          <dgm:bulletEnabled val="1"/>
        </dgm:presLayoutVars>
      </dgm:prSet>
      <dgm:spPr/>
    </dgm:pt>
  </dgm:ptLst>
  <dgm:cxnLst>
    <dgm:cxn modelId="{9BA17422-B1C3-405C-9568-37D0E2E7BE66}" srcId="{84E7E39C-BE78-4EEA-85FF-6F6FA4AD7394}" destId="{4328168D-3312-4832-ABAA-2E0C6A971DF1}" srcOrd="0" destOrd="0" parTransId="{127C6DE9-1D51-4875-A276-B796AD05A40E}" sibTransId="{3E5D5CDB-EAA4-44A7-BCF4-8C1E593966FA}"/>
    <dgm:cxn modelId="{EAA60623-0B5F-4B6E-82E0-43AA9A5C40DB}" type="presOf" srcId="{84E7E39C-BE78-4EEA-85FF-6F6FA4AD7394}" destId="{495AEBCF-D1C8-4E17-B90C-855AB69803EE}" srcOrd="0" destOrd="0" presId="urn:microsoft.com/office/officeart/2005/8/layout/chevron2"/>
    <dgm:cxn modelId="{4FFAEB28-B2FA-4D50-A18B-F73C67A30592}" srcId="{6BF92EB2-C340-4679-BC6E-BBE3D51D92A6}" destId="{5FE185E5-C4CA-4D13-B571-AE07B5C90E90}" srcOrd="1" destOrd="0" parTransId="{9E7FA7C6-41DC-4683-A015-10D664FC5641}" sibTransId="{D6C7B42A-F336-4FBE-9813-CCAC1307F468}"/>
    <dgm:cxn modelId="{8EA5A436-775E-4E40-AF42-9B5B655A877A}" type="presOf" srcId="{FB1732CC-9B05-4028-ABC7-F73646BFAFAE}" destId="{E540190F-D5EC-43BA-A47C-3A392153E069}" srcOrd="0" destOrd="0" presId="urn:microsoft.com/office/officeart/2005/8/layout/chevron2"/>
    <dgm:cxn modelId="{01E8C136-6164-4006-94DB-6EFB5043EA83}" type="presOf" srcId="{BDE791D7-A4DC-40B8-8D61-B75939ACE3ED}" destId="{67E4A8F8-999F-407F-82BA-C17B53C77BE5}" srcOrd="0" destOrd="0" presId="urn:microsoft.com/office/officeart/2005/8/layout/chevron2"/>
    <dgm:cxn modelId="{4361315C-E9B2-4EB2-BAB7-F29135CB05CC}" type="presOf" srcId="{6BF92EB2-C340-4679-BC6E-BBE3D51D92A6}" destId="{1E658FFD-8B50-4E7E-A99D-FDA09EF06030}" srcOrd="0" destOrd="0" presId="urn:microsoft.com/office/officeart/2005/8/layout/chevron2"/>
    <dgm:cxn modelId="{6DE67284-7422-4BA5-B673-00C1C4B2D036}" type="presOf" srcId="{4328168D-3312-4832-ABAA-2E0C6A971DF1}" destId="{42661739-70D7-4C14-9DDD-5F0190FDACB8}" srcOrd="0" destOrd="0" presId="urn:microsoft.com/office/officeart/2005/8/layout/chevron2"/>
    <dgm:cxn modelId="{CD644097-A383-4FF7-9276-4FC856F04074}" srcId="{6BF92EB2-C340-4679-BC6E-BBE3D51D92A6}" destId="{84E7E39C-BE78-4EEA-85FF-6F6FA4AD7394}" srcOrd="2" destOrd="0" parTransId="{21FCA273-AB83-414F-B377-FF5ECE2A9561}" sibTransId="{B8B12DCC-C407-4121-B376-8F15B9454EA8}"/>
    <dgm:cxn modelId="{5E011AA0-ADB7-432B-9BD0-625890975B47}" srcId="{5FE185E5-C4CA-4D13-B571-AE07B5C90E90}" destId="{BDE791D7-A4DC-40B8-8D61-B75939ACE3ED}" srcOrd="0" destOrd="0" parTransId="{ECEF4E59-CBF0-4E3B-B616-6B325E4C48C6}" sibTransId="{FF2BF13B-E680-4117-A105-05CC3B516C42}"/>
    <dgm:cxn modelId="{CE449DA5-01E2-4E80-B8B8-0617A0598AC9}" type="presOf" srcId="{5FE185E5-C4CA-4D13-B571-AE07B5C90E90}" destId="{C0694462-17E3-4D0F-9507-9A49143E17CE}" srcOrd="0" destOrd="0" presId="urn:microsoft.com/office/officeart/2005/8/layout/chevron2"/>
    <dgm:cxn modelId="{0C89EDCF-B1B6-4C46-9C91-1AFB35E9D6F5}" srcId="{5938541D-71F5-40C3-805D-BC85C8E58C0C}" destId="{FB1732CC-9B05-4028-ABC7-F73646BFAFAE}" srcOrd="0" destOrd="0" parTransId="{387357B0-DB33-446F-A617-6FBFB0AF7CC2}" sibTransId="{A124953A-5570-427F-91E2-F1D936893DA2}"/>
    <dgm:cxn modelId="{F67353D0-3193-4C8B-BF61-875D29B93EFB}" srcId="{6BF92EB2-C340-4679-BC6E-BBE3D51D92A6}" destId="{5938541D-71F5-40C3-805D-BC85C8E58C0C}" srcOrd="0" destOrd="0" parTransId="{E4984954-FFE9-4F11-B6B4-E5CCC0687398}" sibTransId="{40559A7A-4F2F-45AD-9AAA-1D36FEE68658}"/>
    <dgm:cxn modelId="{4ED6FEEC-702F-4F96-85D0-3BAAF2FB3317}" type="presOf" srcId="{5938541D-71F5-40C3-805D-BC85C8E58C0C}" destId="{047EFE80-EB8C-40B2-8A3D-DF07D0DA8FD4}" srcOrd="0" destOrd="0" presId="urn:microsoft.com/office/officeart/2005/8/layout/chevron2"/>
    <dgm:cxn modelId="{2DCC9AA9-A7A6-43A4-BAC3-906BF702C6F7}" type="presParOf" srcId="{1E658FFD-8B50-4E7E-A99D-FDA09EF06030}" destId="{4DC479BD-2D41-482C-8ECA-D62AD9732084}" srcOrd="0" destOrd="0" presId="urn:microsoft.com/office/officeart/2005/8/layout/chevron2"/>
    <dgm:cxn modelId="{340687EF-37A1-453A-9783-93416BA5B4AC}" type="presParOf" srcId="{4DC479BD-2D41-482C-8ECA-D62AD9732084}" destId="{047EFE80-EB8C-40B2-8A3D-DF07D0DA8FD4}" srcOrd="0" destOrd="0" presId="urn:microsoft.com/office/officeart/2005/8/layout/chevron2"/>
    <dgm:cxn modelId="{3D8A45AD-1F0F-4B34-9B72-75C1AE076063}" type="presParOf" srcId="{4DC479BD-2D41-482C-8ECA-D62AD9732084}" destId="{E540190F-D5EC-43BA-A47C-3A392153E069}" srcOrd="1" destOrd="0" presId="urn:microsoft.com/office/officeart/2005/8/layout/chevron2"/>
    <dgm:cxn modelId="{FAD9B7C6-AD31-4E35-BC91-B4C4D0C8B3B3}" type="presParOf" srcId="{1E658FFD-8B50-4E7E-A99D-FDA09EF06030}" destId="{2F07C71A-AE87-4785-AF21-3A84713C3ACA}" srcOrd="1" destOrd="0" presId="urn:microsoft.com/office/officeart/2005/8/layout/chevron2"/>
    <dgm:cxn modelId="{9AC13CA8-E606-4EDF-9E2A-83C8492E83D7}" type="presParOf" srcId="{1E658FFD-8B50-4E7E-A99D-FDA09EF06030}" destId="{A5CEF049-FE28-4E28-A3D0-BC055BFEC9F5}" srcOrd="2" destOrd="0" presId="urn:microsoft.com/office/officeart/2005/8/layout/chevron2"/>
    <dgm:cxn modelId="{BD6B484A-8DE4-4758-B325-08D3E19B2F20}" type="presParOf" srcId="{A5CEF049-FE28-4E28-A3D0-BC055BFEC9F5}" destId="{C0694462-17E3-4D0F-9507-9A49143E17CE}" srcOrd="0" destOrd="0" presId="urn:microsoft.com/office/officeart/2005/8/layout/chevron2"/>
    <dgm:cxn modelId="{EECC910C-E34F-4C16-AD07-32467F74DE17}" type="presParOf" srcId="{A5CEF049-FE28-4E28-A3D0-BC055BFEC9F5}" destId="{67E4A8F8-999F-407F-82BA-C17B53C77BE5}" srcOrd="1" destOrd="0" presId="urn:microsoft.com/office/officeart/2005/8/layout/chevron2"/>
    <dgm:cxn modelId="{D95ACBE2-FBE9-4D37-8D33-21875D4DB876}" type="presParOf" srcId="{1E658FFD-8B50-4E7E-A99D-FDA09EF06030}" destId="{DEB720B2-4656-49FB-A652-3C0F0E0BAB2A}" srcOrd="3" destOrd="0" presId="urn:microsoft.com/office/officeart/2005/8/layout/chevron2"/>
    <dgm:cxn modelId="{9F93B4DA-2787-43C4-BAF7-490956CF9789}" type="presParOf" srcId="{1E658FFD-8B50-4E7E-A99D-FDA09EF06030}" destId="{F311C467-326C-424C-A2D4-00C5C83314D7}" srcOrd="4" destOrd="0" presId="urn:microsoft.com/office/officeart/2005/8/layout/chevron2"/>
    <dgm:cxn modelId="{A06CB38B-DB36-4313-A739-AE93A1136719}" type="presParOf" srcId="{F311C467-326C-424C-A2D4-00C5C83314D7}" destId="{495AEBCF-D1C8-4E17-B90C-855AB69803EE}" srcOrd="0" destOrd="0" presId="urn:microsoft.com/office/officeart/2005/8/layout/chevron2"/>
    <dgm:cxn modelId="{B0483570-42F4-425B-A5AD-EA8434FEF89F}" type="presParOf" srcId="{F311C467-326C-424C-A2D4-00C5C83314D7}" destId="{42661739-70D7-4C14-9DDD-5F0190FDACB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E773-D06C-4C58-A378-DDC3774D0560}">
      <dsp:nvSpPr>
        <dsp:cNvPr id="0" name=""/>
        <dsp:cNvSpPr/>
      </dsp:nvSpPr>
      <dsp:spPr>
        <a:xfrm rot="5400000">
          <a:off x="1352132" y="1690632"/>
          <a:ext cx="916677" cy="2707315"/>
        </a:xfrm>
        <a:prstGeom prst="hexagon">
          <a:avLst>
            <a:gd name="adj" fmla="val 25000"/>
            <a:gd name="vf" fmla="val 115470"/>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1">
            <a:lnSpc>
              <a:spcPct val="90000"/>
            </a:lnSpc>
            <a:spcBef>
              <a:spcPct val="0"/>
            </a:spcBef>
            <a:spcAft>
              <a:spcPts val="0"/>
            </a:spcAft>
            <a:buNone/>
          </a:pPr>
          <a:endParaRPr lang="fa-IR" sz="1050" kern="1200" dirty="0">
            <a:effectLst/>
            <a:cs typeface="B Titr" panose="00000700000000000000" pitchFamily="2" charset="-78"/>
          </a:endParaRPr>
        </a:p>
        <a:p>
          <a:pPr marL="0" lvl="0" indent="0" algn="ctr" defTabSz="466725" rtl="1">
            <a:lnSpc>
              <a:spcPct val="90000"/>
            </a:lnSpc>
            <a:spcBef>
              <a:spcPct val="0"/>
            </a:spcBef>
            <a:spcAft>
              <a:spcPts val="0"/>
            </a:spcAft>
            <a:buNone/>
          </a:pPr>
          <a:r>
            <a:rPr lang="fa-IR" sz="1050" kern="1200" dirty="0">
              <a:solidFill>
                <a:schemeClr val="tx2"/>
              </a:solidFill>
              <a:effectLst/>
              <a:cs typeface="B Titr" panose="00000700000000000000" pitchFamily="2" charset="-78"/>
            </a:rPr>
            <a:t>کمیته نظارت بر عملکرد هیأت، دبیرخانه و مجری</a:t>
          </a:r>
        </a:p>
        <a:p>
          <a:pPr marL="0" lvl="0" indent="0" algn="ctr" defTabSz="466725" rtl="1">
            <a:lnSpc>
              <a:spcPct val="90000"/>
            </a:lnSpc>
            <a:spcBef>
              <a:spcPct val="0"/>
            </a:spcBef>
            <a:spcAft>
              <a:spcPts val="0"/>
            </a:spcAft>
            <a:buNone/>
          </a:pPr>
          <a:r>
            <a:rPr lang="fa-IR" sz="1100" b="1" kern="1200" dirty="0">
              <a:solidFill>
                <a:schemeClr val="tx2"/>
              </a:solidFill>
              <a:effectLst/>
              <a:cs typeface="B Lotus" panose="00000400000000000000" pitchFamily="2" charset="-78"/>
            </a:rPr>
            <a:t>نمایندگان سران قوا به ریاست نماینده قوه قضائیه</a:t>
          </a:r>
          <a:endParaRPr lang="en-US" sz="1100" b="1" kern="1200" dirty="0">
            <a:solidFill>
              <a:schemeClr val="tx2"/>
            </a:solidFill>
            <a:effectLst/>
            <a:cs typeface="B Lotus" panose="00000400000000000000" pitchFamily="2" charset="-78"/>
          </a:endParaRPr>
        </a:p>
      </dsp:txBody>
      <dsp:txXfrm rot="-5400000">
        <a:off x="908033" y="2738731"/>
        <a:ext cx="1804877" cy="611118"/>
      </dsp:txXfrm>
    </dsp:sp>
    <dsp:sp modelId="{F6898569-6694-4821-9D81-3B5E13ACD199}">
      <dsp:nvSpPr>
        <dsp:cNvPr id="0" name=""/>
        <dsp:cNvSpPr/>
      </dsp:nvSpPr>
      <dsp:spPr>
        <a:xfrm>
          <a:off x="5255466" y="279069"/>
          <a:ext cx="1536930" cy="826306"/>
        </a:xfrm>
        <a:prstGeom prst="rect">
          <a:avLst/>
        </a:prstGeom>
        <a:noFill/>
        <a:ln>
          <a:noFill/>
        </a:ln>
        <a:effectLst/>
      </dsp:spPr>
      <dsp:style>
        <a:lnRef idx="0">
          <a:scrgbClr r="0" g="0" b="0"/>
        </a:lnRef>
        <a:fillRef idx="0">
          <a:scrgbClr r="0" g="0" b="0"/>
        </a:fillRef>
        <a:effectRef idx="0">
          <a:scrgbClr r="0" g="0" b="0"/>
        </a:effectRef>
        <a:fontRef idx="minor"/>
      </dsp:style>
    </dsp:sp>
    <dsp:sp modelId="{93DF9B8E-E133-46BF-831A-25BA310A23F0}">
      <dsp:nvSpPr>
        <dsp:cNvPr id="0" name=""/>
        <dsp:cNvSpPr/>
      </dsp:nvSpPr>
      <dsp:spPr>
        <a:xfrm rot="5400000">
          <a:off x="1714809" y="56134"/>
          <a:ext cx="1301019" cy="3536779"/>
        </a:xfrm>
        <a:prstGeom prst="hexagon">
          <a:avLst>
            <a:gd name="adj" fmla="val 25000"/>
            <a:gd name="vf" fmla="val 11547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effectLst/>
            <a:cs typeface="B Titr" panose="00000700000000000000" pitchFamily="2" charset="-78"/>
          </a:endParaRPr>
        </a:p>
      </dsp:txBody>
      <dsp:txXfrm rot="-5400000">
        <a:off x="1186393" y="1390851"/>
        <a:ext cx="2357853" cy="867346"/>
      </dsp:txXfrm>
    </dsp:sp>
    <dsp:sp modelId="{6FA4FF94-1362-49FF-BF98-446DC353B2D6}">
      <dsp:nvSpPr>
        <dsp:cNvPr id="0" name=""/>
        <dsp:cNvSpPr/>
      </dsp:nvSpPr>
      <dsp:spPr>
        <a:xfrm rot="5400000">
          <a:off x="5822702" y="190145"/>
          <a:ext cx="1203075" cy="3366702"/>
        </a:xfrm>
        <a:prstGeom prst="hexagon">
          <a:avLst>
            <a:gd name="adj" fmla="val 25000"/>
            <a:gd name="vf" fmla="val 115470"/>
          </a:avLst>
        </a:prstGeom>
        <a:solidFill>
          <a:schemeClr val="accent1"/>
        </a:solidFill>
        <a:ln>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fa-IR" sz="1100" kern="1200" dirty="0">
              <a:solidFill>
                <a:schemeClr val="tx2"/>
              </a:solidFill>
              <a:effectLst/>
              <a:cs typeface="B Titr" panose="00000700000000000000" pitchFamily="2" charset="-78"/>
            </a:rPr>
            <a:t>کمیته تخصصی</a:t>
          </a:r>
        </a:p>
        <a:p>
          <a:pPr marL="0" lvl="0" indent="0" algn="ctr" defTabSz="488950" rtl="1">
            <a:lnSpc>
              <a:spcPct val="90000"/>
            </a:lnSpc>
            <a:spcBef>
              <a:spcPct val="0"/>
            </a:spcBef>
            <a:spcAft>
              <a:spcPct val="35000"/>
            </a:spcAft>
            <a:buNone/>
          </a:pPr>
          <a:r>
            <a:rPr lang="fa-IR" sz="1100" b="1" kern="1200" dirty="0">
              <a:solidFill>
                <a:schemeClr val="tx2"/>
              </a:solidFill>
              <a:effectLst/>
              <a:cs typeface="B Lotus" panose="00000400000000000000" pitchFamily="2" charset="-78"/>
            </a:rPr>
            <a:t>دبیر هیأت (رئیس)، نمایندگان تام الاختیار شش عضو هیأت عالی </a:t>
          </a:r>
          <a:r>
            <a:rPr lang="fa-IR" sz="1200" b="1" kern="1200" dirty="0">
              <a:solidFill>
                <a:schemeClr val="tx2"/>
              </a:solidFill>
              <a:effectLst/>
              <a:cs typeface="B Lotus" panose="00000400000000000000" pitchFamily="2" charset="-78"/>
            </a:rPr>
            <a:t>مولدسازی</a:t>
          </a:r>
          <a:r>
            <a:rPr lang="fa-IR" sz="1100" b="1" kern="1200" dirty="0">
              <a:solidFill>
                <a:schemeClr val="tx2"/>
              </a:solidFill>
              <a:effectLst/>
              <a:cs typeface="B Lotus" panose="00000400000000000000" pitchFamily="2" charset="-78"/>
            </a:rPr>
            <a:t>، نماینده دستگاه اجرایی حسب مورد (بدون حق رأی)</a:t>
          </a:r>
          <a:endParaRPr lang="en-US" sz="1100" b="1" kern="1200" dirty="0">
            <a:solidFill>
              <a:schemeClr val="tx2"/>
            </a:solidFill>
            <a:effectLst/>
            <a:cs typeface="B Lotus" panose="00000400000000000000" pitchFamily="2" charset="-78"/>
          </a:endParaRPr>
        </a:p>
      </dsp:txBody>
      <dsp:txXfrm rot="-5400000">
        <a:off x="5302006" y="1472472"/>
        <a:ext cx="2244468" cy="802050"/>
      </dsp:txXfrm>
    </dsp:sp>
    <dsp:sp modelId="{0C4A0327-F177-4712-9CD3-F36DA4F7E9D2}">
      <dsp:nvSpPr>
        <dsp:cNvPr id="0" name=""/>
        <dsp:cNvSpPr/>
      </dsp:nvSpPr>
      <dsp:spPr>
        <a:xfrm>
          <a:off x="730020" y="1367156"/>
          <a:ext cx="3187291" cy="95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fa-IR" sz="1100" kern="1200" dirty="0">
              <a:solidFill>
                <a:schemeClr val="tx2"/>
              </a:solidFill>
              <a:effectLst/>
              <a:cs typeface="B Titr" panose="00000700000000000000" pitchFamily="2" charset="-78"/>
            </a:rPr>
            <a:t>کمیته پایش پروژه های عمرانی نیمه تمام</a:t>
          </a:r>
        </a:p>
        <a:p>
          <a:pPr marL="0" lvl="0" indent="0" algn="ctr" defTabSz="488950">
            <a:lnSpc>
              <a:spcPct val="90000"/>
            </a:lnSpc>
            <a:spcBef>
              <a:spcPct val="0"/>
            </a:spcBef>
            <a:spcAft>
              <a:spcPct val="35000"/>
            </a:spcAft>
            <a:buNone/>
          </a:pPr>
          <a:r>
            <a:rPr lang="fa-IR" sz="1100" b="1" kern="1200" dirty="0">
              <a:solidFill>
                <a:schemeClr val="tx2"/>
              </a:solidFill>
              <a:effectLst/>
              <a:cs typeface="B Lotus" panose="00000400000000000000" pitchFamily="2" charset="-78"/>
            </a:rPr>
            <a:t>نماینده معاون اول رئیس جمهور (رئیس کمیته)، نماینده سازمان برنامه و بودجه، نماینده وزارت امور اقتصادی و دارایی، نماینده وزارت کشور، وزیر وزارتخانه ذی‌ربط (با حق رأی)</a:t>
          </a:r>
          <a:endParaRPr lang="en-US" sz="1100" b="1" kern="1200" dirty="0">
            <a:solidFill>
              <a:schemeClr val="tx2"/>
            </a:solidFill>
            <a:effectLst/>
            <a:cs typeface="B Lotus" panose="00000400000000000000" pitchFamily="2" charset="-78"/>
          </a:endParaRPr>
        </a:p>
      </dsp:txBody>
      <dsp:txXfrm>
        <a:off x="730020" y="1367156"/>
        <a:ext cx="3187291" cy="953086"/>
      </dsp:txXfrm>
    </dsp:sp>
    <dsp:sp modelId="{A8E58728-EAB0-4799-BB69-786FAC04108F}">
      <dsp:nvSpPr>
        <dsp:cNvPr id="0" name=""/>
        <dsp:cNvSpPr/>
      </dsp:nvSpPr>
      <dsp:spPr>
        <a:xfrm rot="5400000">
          <a:off x="3705534" y="-1314246"/>
          <a:ext cx="1393456" cy="4036322"/>
        </a:xfrm>
        <a:prstGeom prst="hexagon">
          <a:avLst>
            <a:gd name="adj" fmla="val 25000"/>
            <a:gd name="vf" fmla="val 115470"/>
          </a:avLst>
        </a:prstGeom>
        <a:solidFill>
          <a:schemeClr val="accent5">
            <a:hueOff val="-7139867"/>
            <a:satOff val="6996"/>
            <a:lumOff val="-806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rtl="1">
            <a:lnSpc>
              <a:spcPct val="90000"/>
            </a:lnSpc>
            <a:spcBef>
              <a:spcPct val="0"/>
            </a:spcBef>
            <a:spcAft>
              <a:spcPct val="35000"/>
            </a:spcAft>
            <a:buNone/>
          </a:pPr>
          <a:endParaRPr lang="fa-IR" sz="400" kern="1200" dirty="0">
            <a:effectLst/>
            <a:cs typeface="B Titr" panose="00000700000000000000" pitchFamily="2" charset="-78"/>
          </a:endParaRPr>
        </a:p>
        <a:p>
          <a:pPr marL="0" lvl="0" indent="0" algn="ctr" defTabSz="177800" rtl="1">
            <a:lnSpc>
              <a:spcPct val="90000"/>
            </a:lnSpc>
            <a:spcBef>
              <a:spcPct val="0"/>
            </a:spcBef>
            <a:spcAft>
              <a:spcPct val="35000"/>
            </a:spcAft>
            <a:buNone/>
          </a:pPr>
          <a:r>
            <a:rPr lang="fa-IR" sz="1000" kern="1200" dirty="0">
              <a:solidFill>
                <a:schemeClr val="tx2"/>
              </a:solidFill>
              <a:effectLst/>
              <a:cs typeface="B Titr" panose="00000700000000000000" pitchFamily="2" charset="-78"/>
            </a:rPr>
            <a:t>هیأت عالی مولدسازی</a:t>
          </a:r>
        </a:p>
        <a:p>
          <a:pPr marL="0" lvl="0" indent="0" algn="ctr" defTabSz="177800">
            <a:lnSpc>
              <a:spcPct val="90000"/>
            </a:lnSpc>
            <a:spcBef>
              <a:spcPct val="0"/>
            </a:spcBef>
            <a:spcAft>
              <a:spcPct val="35000"/>
            </a:spcAft>
            <a:buNone/>
          </a:pPr>
          <a:r>
            <a:rPr lang="fa-IR" sz="1100" b="1" kern="1200" dirty="0">
              <a:solidFill>
                <a:schemeClr val="tx2"/>
              </a:solidFill>
              <a:effectLst/>
              <a:cs typeface="B Lotus" panose="00000400000000000000" pitchFamily="2" charset="-78"/>
            </a:rPr>
            <a:t>معاون اول رئیس جمهور (</a:t>
          </a:r>
          <a:r>
            <a:rPr lang="fa-IR" sz="1200" b="1" kern="1200" dirty="0">
              <a:solidFill>
                <a:schemeClr val="tx2"/>
              </a:solidFill>
              <a:effectLst/>
              <a:cs typeface="B Lotus" panose="00000400000000000000" pitchFamily="2" charset="-78"/>
            </a:rPr>
            <a:t>رئیس</a:t>
          </a:r>
          <a:r>
            <a:rPr lang="fa-IR" sz="1100" b="1" kern="1200" dirty="0">
              <a:solidFill>
                <a:schemeClr val="tx2"/>
              </a:solidFill>
              <a:effectLst/>
              <a:cs typeface="B Lotus" panose="00000400000000000000" pitchFamily="2" charset="-78"/>
            </a:rPr>
            <a:t>)، وزیر اقتصاد (دبیر) پنج عضو دیگر شامل وزیر کشور، وزیر راه و شهرسازی، رئیس سازمان برنامه و بودجه، نماینده قوه قضائیه و نماینده قوه مقننه </a:t>
          </a:r>
        </a:p>
        <a:p>
          <a:pPr marL="0" lvl="0" indent="0" algn="ctr" defTabSz="177800">
            <a:lnSpc>
              <a:spcPct val="90000"/>
            </a:lnSpc>
            <a:spcBef>
              <a:spcPct val="0"/>
            </a:spcBef>
            <a:spcAft>
              <a:spcPct val="35000"/>
            </a:spcAft>
            <a:buNone/>
          </a:pPr>
          <a:endParaRPr lang="en-US" sz="900" kern="1200" dirty="0">
            <a:effectLst/>
            <a:cs typeface="B Titr" panose="00000700000000000000" pitchFamily="2" charset="-78"/>
          </a:endParaRPr>
        </a:p>
      </dsp:txBody>
      <dsp:txXfrm rot="-5400000">
        <a:off x="3056821" y="239430"/>
        <a:ext cx="2690882" cy="928970"/>
      </dsp:txXfrm>
    </dsp:sp>
    <dsp:sp modelId="{396A24F5-7416-4EED-978A-DCEB2F3B79E7}">
      <dsp:nvSpPr>
        <dsp:cNvPr id="0" name=""/>
        <dsp:cNvSpPr/>
      </dsp:nvSpPr>
      <dsp:spPr>
        <a:xfrm rot="5400000">
          <a:off x="6423674" y="1903237"/>
          <a:ext cx="814821" cy="2240818"/>
        </a:xfrm>
        <a:prstGeom prst="hexagon">
          <a:avLst>
            <a:gd name="adj" fmla="val 25000"/>
            <a:gd name="vf" fmla="val 115470"/>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ts val="0"/>
            </a:spcAft>
            <a:buNone/>
          </a:pPr>
          <a:r>
            <a:rPr lang="fa-IR" sz="1100" kern="1200" dirty="0">
              <a:solidFill>
                <a:schemeClr val="tx2"/>
              </a:solidFill>
              <a:effectLst/>
              <a:cs typeface="B Titr" panose="00000700000000000000" pitchFamily="2" charset="-78"/>
            </a:rPr>
            <a:t>کمیته ویژه ارزشیابی</a:t>
          </a:r>
        </a:p>
        <a:p>
          <a:pPr marL="0" lvl="0" indent="0" algn="ctr" defTabSz="488950" rtl="1">
            <a:lnSpc>
              <a:spcPct val="90000"/>
            </a:lnSpc>
            <a:spcBef>
              <a:spcPct val="0"/>
            </a:spcBef>
            <a:spcAft>
              <a:spcPts val="0"/>
            </a:spcAft>
            <a:buNone/>
          </a:pPr>
          <a:r>
            <a:rPr lang="fa-IR" sz="1100" b="1" kern="1200" dirty="0">
              <a:solidFill>
                <a:schemeClr val="tx2"/>
              </a:solidFill>
              <a:effectLst/>
              <a:cs typeface="B Lotus" panose="00000400000000000000" pitchFamily="2" charset="-78"/>
            </a:rPr>
            <a:t>نماینده مجری،  کارشناس رسمی ناظر، کارشناس خبره</a:t>
          </a:r>
          <a:endParaRPr lang="en-US" sz="1100" b="1" kern="1200" dirty="0">
            <a:solidFill>
              <a:schemeClr val="tx2"/>
            </a:solidFill>
            <a:effectLst/>
            <a:cs typeface="B Lotus" panose="00000400000000000000" pitchFamily="2" charset="-78"/>
          </a:endParaRPr>
        </a:p>
      </dsp:txBody>
      <dsp:txXfrm rot="-5400000">
        <a:off x="6084146" y="2752040"/>
        <a:ext cx="1493878" cy="543214"/>
      </dsp:txXfrm>
    </dsp:sp>
    <dsp:sp modelId="{447A1367-CC6B-4374-BFCC-2E13B84B4353}">
      <dsp:nvSpPr>
        <dsp:cNvPr id="0" name=""/>
        <dsp:cNvSpPr/>
      </dsp:nvSpPr>
      <dsp:spPr>
        <a:xfrm>
          <a:off x="2925703" y="2623904"/>
          <a:ext cx="1536930" cy="826306"/>
        </a:xfrm>
        <a:prstGeom prst="rect">
          <a:avLst/>
        </a:prstGeom>
        <a:noFill/>
        <a:ln>
          <a:noFill/>
        </a:ln>
        <a:effectLst/>
      </dsp:spPr>
      <dsp:style>
        <a:lnRef idx="0">
          <a:scrgbClr r="0" g="0" b="0"/>
        </a:lnRef>
        <a:fillRef idx="0">
          <a:scrgbClr r="0" g="0" b="0"/>
        </a:fillRef>
        <a:effectRef idx="0">
          <a:scrgbClr r="0" g="0" b="0"/>
        </a:effectRef>
        <a:fontRef idx="minor"/>
      </dsp:style>
    </dsp:sp>
    <dsp:sp modelId="{FFEF4541-9C23-4403-A03B-09A25D32F5B1}">
      <dsp:nvSpPr>
        <dsp:cNvPr id="0" name=""/>
        <dsp:cNvSpPr/>
      </dsp:nvSpPr>
      <dsp:spPr>
        <a:xfrm rot="5400000">
          <a:off x="3995304" y="1948510"/>
          <a:ext cx="845697" cy="2204754"/>
        </a:xfrm>
        <a:prstGeom prst="hexagon">
          <a:avLst>
            <a:gd name="adj" fmla="val 25000"/>
            <a:gd name="vf" fmla="val 115470"/>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r>
            <a:rPr lang="fa-IR" sz="1100" kern="1200" dirty="0">
              <a:solidFill>
                <a:schemeClr val="tx2"/>
              </a:solidFill>
              <a:effectLst/>
              <a:cs typeface="B Titr" panose="00000700000000000000" pitchFamily="2" charset="-78"/>
            </a:rPr>
            <a:t>کمیته حل اختلاف</a:t>
          </a:r>
        </a:p>
        <a:p>
          <a:pPr marL="0" lvl="0" indent="0" algn="ctr" defTabSz="488950" rtl="1">
            <a:lnSpc>
              <a:spcPct val="90000"/>
            </a:lnSpc>
            <a:spcBef>
              <a:spcPct val="0"/>
            </a:spcBef>
            <a:spcAft>
              <a:spcPct val="35000"/>
            </a:spcAft>
            <a:buNone/>
          </a:pPr>
          <a:r>
            <a:rPr lang="fa-IR" sz="1100" b="1" kern="1200" dirty="0">
              <a:solidFill>
                <a:schemeClr val="tx2"/>
              </a:solidFill>
              <a:effectLst/>
              <a:cs typeface="B Lotus" panose="00000400000000000000" pitchFamily="2" charset="-78"/>
            </a:rPr>
            <a:t>3 نفر به انتخاب هیأت عالی</a:t>
          </a:r>
          <a:endParaRPr lang="en-US" sz="1100" b="1" kern="1200" dirty="0">
            <a:solidFill>
              <a:schemeClr val="tx2"/>
            </a:solidFill>
            <a:effectLst/>
            <a:cs typeface="B Lotus" panose="00000400000000000000" pitchFamily="2" charset="-78"/>
          </a:endParaRPr>
        </a:p>
      </dsp:txBody>
      <dsp:txXfrm rot="-5400000">
        <a:off x="3683235" y="2768989"/>
        <a:ext cx="1469836" cy="563798"/>
      </dsp:txXfrm>
    </dsp:sp>
    <dsp:sp modelId="{429BB078-3C48-45C3-B52A-7BC5D3EC5DE5}">
      <dsp:nvSpPr>
        <dsp:cNvPr id="0" name=""/>
        <dsp:cNvSpPr/>
      </dsp:nvSpPr>
      <dsp:spPr>
        <a:xfrm rot="5400000">
          <a:off x="5397644" y="2841716"/>
          <a:ext cx="842281" cy="2454830"/>
        </a:xfrm>
        <a:prstGeom prst="hexagon">
          <a:avLst>
            <a:gd name="adj" fmla="val 25000"/>
            <a:gd name="vf" fmla="val 115470"/>
          </a:avLst>
        </a:prstGeom>
        <a:solidFill>
          <a:srgbClr val="00206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a-IR" sz="1100" kern="1200" dirty="0">
              <a:effectLst/>
              <a:cs typeface="B Titr" panose="00000700000000000000" pitchFamily="2" charset="-78"/>
            </a:rPr>
            <a:t>مجری</a:t>
          </a:r>
        </a:p>
        <a:p>
          <a:pPr marL="0" lvl="0" indent="0" algn="ctr" defTabSz="488950">
            <a:lnSpc>
              <a:spcPct val="90000"/>
            </a:lnSpc>
            <a:spcBef>
              <a:spcPct val="0"/>
            </a:spcBef>
            <a:spcAft>
              <a:spcPct val="35000"/>
            </a:spcAft>
            <a:buNone/>
          </a:pPr>
          <a:r>
            <a:rPr lang="fa-IR" sz="1100" b="1" kern="1200" dirty="0">
              <a:effectLst/>
              <a:cs typeface="B Lotus" panose="00000400000000000000" pitchFamily="2" charset="-78"/>
            </a:rPr>
            <a:t>وزارت امور اقتصادی و دارایی (سازمان خصوصی سازی)</a:t>
          </a:r>
          <a:endParaRPr lang="en-US" sz="1100" b="1" kern="1200" dirty="0">
            <a:effectLst/>
            <a:cs typeface="B Lotus" panose="00000400000000000000" pitchFamily="2" charset="-78"/>
          </a:endParaRPr>
        </a:p>
      </dsp:txBody>
      <dsp:txXfrm rot="-5400000">
        <a:off x="5000508" y="3788370"/>
        <a:ext cx="1636554" cy="561521"/>
      </dsp:txXfrm>
    </dsp:sp>
    <dsp:sp modelId="{94F5A4B4-8C92-41E2-96EF-A6EDAA38823A}">
      <dsp:nvSpPr>
        <dsp:cNvPr id="0" name=""/>
        <dsp:cNvSpPr/>
      </dsp:nvSpPr>
      <dsp:spPr>
        <a:xfrm>
          <a:off x="1696103" y="3498374"/>
          <a:ext cx="1487352" cy="826306"/>
        </a:xfrm>
        <a:prstGeom prst="rect">
          <a:avLst/>
        </a:prstGeom>
        <a:noFill/>
        <a:ln>
          <a:noFill/>
        </a:ln>
        <a:effectLst/>
      </dsp:spPr>
      <dsp:style>
        <a:lnRef idx="0">
          <a:scrgbClr r="0" g="0" b="0"/>
        </a:lnRef>
        <a:fillRef idx="0">
          <a:scrgbClr r="0" g="0" b="0"/>
        </a:fillRef>
        <a:effectRef idx="0">
          <a:scrgbClr r="0" g="0" b="0"/>
        </a:effectRef>
        <a:fontRef idx="minor"/>
      </dsp:style>
    </dsp:sp>
    <dsp:sp modelId="{C588F9B0-CB05-4C74-B52E-33AE8AEDA87A}">
      <dsp:nvSpPr>
        <dsp:cNvPr id="0" name=""/>
        <dsp:cNvSpPr/>
      </dsp:nvSpPr>
      <dsp:spPr>
        <a:xfrm rot="5400000">
          <a:off x="2579387" y="2793955"/>
          <a:ext cx="838770" cy="2533716"/>
        </a:xfrm>
        <a:prstGeom prst="hexagon">
          <a:avLst>
            <a:gd name="adj" fmla="val 25000"/>
            <a:gd name="vf" fmla="val 115470"/>
          </a:avLst>
        </a:prstGeom>
        <a:solidFill>
          <a:srgbClr val="00206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80000"/>
            </a:lnSpc>
            <a:spcBef>
              <a:spcPct val="0"/>
            </a:spcBef>
            <a:spcAft>
              <a:spcPct val="35000"/>
            </a:spcAft>
            <a:buNone/>
          </a:pPr>
          <a:r>
            <a:rPr lang="fa-IR" sz="1100" kern="1200" dirty="0">
              <a:effectLst/>
              <a:cs typeface="B Titr" panose="00000700000000000000" pitchFamily="2" charset="-78"/>
            </a:rPr>
            <a:t>دبیرخانه</a:t>
          </a:r>
        </a:p>
        <a:p>
          <a:pPr marL="0" lvl="0" indent="0" algn="ctr" defTabSz="488950">
            <a:lnSpc>
              <a:spcPct val="80000"/>
            </a:lnSpc>
            <a:spcBef>
              <a:spcPct val="0"/>
            </a:spcBef>
            <a:spcAft>
              <a:spcPct val="35000"/>
            </a:spcAft>
            <a:buNone/>
          </a:pPr>
          <a:r>
            <a:rPr lang="fa-IR" sz="1100" b="1" kern="1200" dirty="0">
              <a:effectLst/>
              <a:cs typeface="B Lotus" panose="00000400000000000000" pitchFamily="2" charset="-78"/>
            </a:rPr>
            <a:t>سازمان خصوصی سازی</a:t>
          </a:r>
        </a:p>
        <a:p>
          <a:pPr marL="0" lvl="0" indent="0" algn="ctr" defTabSz="488950">
            <a:lnSpc>
              <a:spcPct val="80000"/>
            </a:lnSpc>
            <a:spcBef>
              <a:spcPct val="0"/>
            </a:spcBef>
            <a:spcAft>
              <a:spcPct val="35000"/>
            </a:spcAft>
            <a:buNone/>
          </a:pPr>
          <a:r>
            <a:rPr lang="fa-IR" sz="1100" b="1" kern="1200" dirty="0">
              <a:effectLst/>
              <a:cs typeface="B Lotus" panose="00000400000000000000" pitchFamily="2" charset="-78"/>
            </a:rPr>
            <a:t>(مرکز ملی مولدسازی)</a:t>
          </a:r>
          <a:endParaRPr lang="en-US" sz="1100" b="1" kern="1200" dirty="0">
            <a:effectLst/>
            <a:cs typeface="B Lotus" panose="00000400000000000000" pitchFamily="2" charset="-78"/>
          </a:endParaRPr>
        </a:p>
      </dsp:txBody>
      <dsp:txXfrm rot="-5400000">
        <a:off x="2154200" y="3781223"/>
        <a:ext cx="1689144" cy="559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1684A-E614-4B42-BB35-7EFFF069399A}">
      <dsp:nvSpPr>
        <dsp:cNvPr id="0" name=""/>
        <dsp:cNvSpPr/>
      </dsp:nvSpPr>
      <dsp:spPr>
        <a:xfrm rot="16200000">
          <a:off x="2888942" y="-2365439"/>
          <a:ext cx="731137"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44500" rtl="1">
            <a:lnSpc>
              <a:spcPct val="90000"/>
            </a:lnSpc>
            <a:spcBef>
              <a:spcPct val="0"/>
            </a:spcBef>
            <a:spcAft>
              <a:spcPct val="15000"/>
            </a:spcAft>
            <a:buChar char="•"/>
          </a:pPr>
          <a:r>
            <a:rPr lang="fa-IR" sz="1000" b="1" kern="1200">
              <a:latin typeface="+mj-lt"/>
              <a:ea typeface="Calibri" panose="020F0502020204030204" pitchFamily="34" charset="0"/>
              <a:cs typeface="B Lotus" panose="00000400000000000000" pitchFamily="2" charset="-78"/>
            </a:rPr>
            <a:t>1-</a:t>
          </a:r>
          <a:r>
            <a:rPr lang="ar-SA" sz="1000" b="1" kern="1200">
              <a:latin typeface="+mj-lt"/>
              <a:ea typeface="Calibri" panose="020F0502020204030204" pitchFamily="34" charset="0"/>
              <a:cs typeface="B Lotus" panose="00000400000000000000" pitchFamily="2" charset="-78"/>
            </a:rPr>
            <a:t>ثبت اطلاعات در سازمانه سادا، توسط دستگاه اجرایی</a:t>
          </a:r>
          <a:endParaRPr lang="en-US" sz="1000" kern="1200" dirty="0"/>
        </a:p>
        <a:p>
          <a:pPr marL="57150" lvl="1" indent="-57150" algn="r" defTabSz="444500" rtl="1">
            <a:lnSpc>
              <a:spcPct val="90000"/>
            </a:lnSpc>
            <a:spcBef>
              <a:spcPct val="0"/>
            </a:spcBef>
            <a:spcAft>
              <a:spcPct val="15000"/>
            </a:spcAft>
            <a:buChar char="•"/>
          </a:pPr>
          <a:r>
            <a:rPr lang="fa-IR" sz="1000" b="1" kern="1200" dirty="0">
              <a:latin typeface="+mj-lt"/>
              <a:ea typeface="Calibri" panose="020F0502020204030204" pitchFamily="34" charset="0"/>
              <a:cs typeface="B Lotus" panose="00000400000000000000" pitchFamily="2" charset="-78"/>
            </a:rPr>
            <a:t>2-</a:t>
          </a:r>
          <a:r>
            <a:rPr lang="ar-SA" sz="1000" b="1" kern="1200" dirty="0">
              <a:latin typeface="+mj-lt"/>
              <a:ea typeface="Calibri" panose="020F0502020204030204" pitchFamily="34" charset="0"/>
              <a:cs typeface="B Lotus" panose="00000400000000000000" pitchFamily="2" charset="-78"/>
            </a:rPr>
            <a:t>تبادل اطلاعات با سامانه های </a:t>
          </a:r>
          <a:r>
            <a:rPr lang="ar-SA" sz="1100" b="1" kern="1200" dirty="0">
              <a:latin typeface="+mj-lt"/>
              <a:ea typeface="Calibri" panose="020F0502020204030204" pitchFamily="34" charset="0"/>
              <a:cs typeface="B Lotus" panose="00000400000000000000" pitchFamily="2" charset="-78"/>
            </a:rPr>
            <a:t>سایر</a:t>
          </a:r>
          <a:r>
            <a:rPr lang="ar-SA" sz="1000" b="1" kern="1200" dirty="0">
              <a:latin typeface="+mj-lt"/>
              <a:ea typeface="Calibri" panose="020F0502020204030204" pitchFamily="34" charset="0"/>
              <a:cs typeface="B Lotus" panose="00000400000000000000" pitchFamily="2" charset="-78"/>
            </a:rPr>
            <a:t> دستگاه ها</a:t>
          </a:r>
          <a:endParaRPr lang="en-US" sz="1000" b="1" kern="1200" dirty="0">
            <a:latin typeface="+mj-lt"/>
            <a:ea typeface="Calibri" panose="020F0502020204030204" pitchFamily="34" charset="0"/>
            <a:cs typeface="B Lotus" panose="00000400000000000000" pitchFamily="2" charset="-78"/>
          </a:endParaRPr>
        </a:p>
        <a:p>
          <a:pPr marL="57150" lvl="1" indent="-57150" algn="r" defTabSz="444500" rtl="1">
            <a:lnSpc>
              <a:spcPct val="90000"/>
            </a:lnSpc>
            <a:spcBef>
              <a:spcPct val="0"/>
            </a:spcBef>
            <a:spcAft>
              <a:spcPct val="15000"/>
            </a:spcAft>
            <a:buChar char="•"/>
          </a:pPr>
          <a:r>
            <a:rPr lang="fa-IR" sz="1000" b="1" kern="1200">
              <a:latin typeface="+mj-lt"/>
              <a:ea typeface="Calibri" panose="020F0502020204030204" pitchFamily="34" charset="0"/>
              <a:cs typeface="B Lotus" panose="00000400000000000000" pitchFamily="2" charset="-78"/>
            </a:rPr>
            <a:t>3-</a:t>
          </a:r>
          <a:r>
            <a:rPr lang="ar-SA" sz="1000" b="1" kern="1200">
              <a:latin typeface="+mj-lt"/>
              <a:ea typeface="Calibri" panose="020F0502020204030204" pitchFamily="34" charset="0"/>
              <a:cs typeface="B Lotus" panose="00000400000000000000" pitchFamily="2" charset="-78"/>
            </a:rPr>
            <a:t>سوت زنی </a:t>
          </a:r>
          <a:endParaRPr lang="en-US" sz="1000" b="1" kern="1200" dirty="0">
            <a:latin typeface="+mj-lt"/>
            <a:ea typeface="Calibri" panose="020F0502020204030204" pitchFamily="34" charset="0"/>
            <a:cs typeface="B Lotus" panose="00000400000000000000" pitchFamily="2" charset="-78"/>
          </a:endParaRPr>
        </a:p>
      </dsp:txBody>
      <dsp:txXfrm rot="5400000">
        <a:off x="559194" y="35691"/>
        <a:ext cx="5426325" cy="659755"/>
      </dsp:txXfrm>
    </dsp:sp>
    <dsp:sp modelId="{4CCBDA7E-868B-4C9C-BFBC-DF790B6EA725}">
      <dsp:nvSpPr>
        <dsp:cNvPr id="0" name=""/>
        <dsp:cNvSpPr/>
      </dsp:nvSpPr>
      <dsp:spPr>
        <a:xfrm>
          <a:off x="5985519" y="0"/>
          <a:ext cx="2025376" cy="727771"/>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1">
            <a:lnSpc>
              <a:spcPct val="90000"/>
            </a:lnSpc>
            <a:spcBef>
              <a:spcPct val="0"/>
            </a:spcBef>
            <a:spcAft>
              <a:spcPct val="35000"/>
            </a:spcAft>
            <a:buNone/>
          </a:pPr>
          <a:r>
            <a:rPr lang="ar-SA" sz="1200" kern="1200" dirty="0">
              <a:solidFill>
                <a:schemeClr val="tx2"/>
              </a:solidFill>
              <a:latin typeface="+mj-lt"/>
              <a:ea typeface="Calibri" panose="020F0502020204030204" pitchFamily="34" charset="0"/>
              <a:cs typeface="B Titr" panose="00000700000000000000" pitchFamily="2" charset="-78"/>
            </a:rPr>
            <a:t>فرآیند اول: شناسایی اموال غیرمنقول </a:t>
          </a:r>
          <a:endParaRPr lang="en-US" sz="1200" kern="1200" dirty="0">
            <a:solidFill>
              <a:schemeClr val="tx2"/>
            </a:solidFill>
          </a:endParaRPr>
        </a:p>
      </dsp:txBody>
      <dsp:txXfrm>
        <a:off x="6021046" y="35527"/>
        <a:ext cx="1954322" cy="656717"/>
      </dsp:txXfrm>
    </dsp:sp>
    <dsp:sp modelId="{6050E799-601F-40BD-942C-46B55F5E6519}">
      <dsp:nvSpPr>
        <dsp:cNvPr id="0" name=""/>
        <dsp:cNvSpPr/>
      </dsp:nvSpPr>
      <dsp:spPr>
        <a:xfrm rot="16200000">
          <a:off x="2898859" y="-1587697"/>
          <a:ext cx="711303"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44500" rtl="1">
            <a:lnSpc>
              <a:spcPct val="90000"/>
            </a:lnSpc>
            <a:spcBef>
              <a:spcPct val="0"/>
            </a:spcBef>
            <a:spcAft>
              <a:spcPct val="15000"/>
            </a:spcAft>
            <a:buChar char="•"/>
          </a:pPr>
          <a:r>
            <a:rPr lang="fa-IR" sz="1000" b="1" kern="1200" dirty="0">
              <a:latin typeface="+mj-lt"/>
              <a:ea typeface="Calibri" panose="020F0502020204030204" pitchFamily="34" charset="0"/>
              <a:cs typeface="B Lotus" panose="00000400000000000000" pitchFamily="2" charset="-78"/>
            </a:rPr>
            <a:t>1-</a:t>
          </a:r>
          <a:r>
            <a:rPr lang="ar-SA" sz="1000" b="1" kern="1200" dirty="0">
              <a:latin typeface="+mj-lt"/>
              <a:ea typeface="Calibri" panose="020F0502020204030204" pitchFamily="34" charset="0"/>
              <a:cs typeface="B Lotus" panose="00000400000000000000" pitchFamily="2" charset="-78"/>
            </a:rPr>
            <a:t>دارایی که در راستای وظایف </a:t>
          </a:r>
          <a:r>
            <a:rPr lang="fa-IR" sz="1000" b="1" kern="1200" dirty="0">
              <a:latin typeface="+mj-lt"/>
              <a:ea typeface="Calibri" panose="020F0502020204030204" pitchFamily="34" charset="0"/>
              <a:cs typeface="B Lotus" panose="00000400000000000000" pitchFamily="2" charset="-78"/>
            </a:rPr>
            <a:t>ذاتی</a:t>
          </a:r>
          <a:r>
            <a:rPr lang="ar-SA" sz="1000" b="1" kern="1200" dirty="0">
              <a:latin typeface="+mj-lt"/>
              <a:ea typeface="Calibri" panose="020F0502020204030204" pitchFamily="34" charset="0"/>
              <a:cs typeface="B Lotus" panose="00000400000000000000" pitchFamily="2" charset="-78"/>
            </a:rPr>
            <a:t> دستگاه استفاده نمی شود</a:t>
          </a:r>
          <a:endParaRPr lang="en-US" sz="1000" kern="1200" dirty="0"/>
        </a:p>
        <a:p>
          <a:pPr marL="57150" lvl="1" indent="-57150" algn="r" defTabSz="444500" rtl="1">
            <a:lnSpc>
              <a:spcPct val="90000"/>
            </a:lnSpc>
            <a:spcBef>
              <a:spcPct val="0"/>
            </a:spcBef>
            <a:spcAft>
              <a:spcPct val="15000"/>
            </a:spcAft>
            <a:buChar char="•"/>
          </a:pPr>
          <a:r>
            <a:rPr lang="fa-IR" sz="1000" b="1" kern="1200">
              <a:latin typeface="+mj-lt"/>
              <a:ea typeface="Calibri" panose="020F0502020204030204" pitchFamily="34" charset="0"/>
              <a:cs typeface="B Lotus" panose="00000400000000000000" pitchFamily="2" charset="-78"/>
            </a:rPr>
            <a:t>2-</a:t>
          </a:r>
          <a:r>
            <a:rPr lang="ar-SA" sz="1000" b="1" kern="1200">
              <a:latin typeface="+mj-lt"/>
              <a:ea typeface="Calibri" panose="020F0502020204030204" pitchFamily="34" charset="0"/>
              <a:cs typeface="B Lotus" panose="00000400000000000000" pitchFamily="2" charset="-78"/>
            </a:rPr>
            <a:t>دارایی راکد یا بلااستفاده و اراضی بایر</a:t>
          </a:r>
          <a:endParaRPr lang="en-US" sz="1000" b="1" kern="1200" dirty="0">
            <a:latin typeface="+mj-lt"/>
            <a:ea typeface="Calibri" panose="020F0502020204030204" pitchFamily="34" charset="0"/>
            <a:cs typeface="B Lotus" panose="00000400000000000000" pitchFamily="2" charset="-78"/>
          </a:endParaRPr>
        </a:p>
        <a:p>
          <a:pPr marL="57150" lvl="1" indent="-57150" algn="r" defTabSz="444500" rtl="1">
            <a:lnSpc>
              <a:spcPct val="90000"/>
            </a:lnSpc>
            <a:spcBef>
              <a:spcPct val="0"/>
            </a:spcBef>
            <a:spcAft>
              <a:spcPct val="15000"/>
            </a:spcAft>
            <a:buChar char="•"/>
          </a:pPr>
          <a:r>
            <a:rPr lang="fa-IR" sz="1000" b="1" kern="1200" dirty="0">
              <a:latin typeface="+mj-lt"/>
              <a:ea typeface="Calibri" panose="020F0502020204030204" pitchFamily="34" charset="0"/>
              <a:cs typeface="B Lotus" panose="00000400000000000000" pitchFamily="2" charset="-78"/>
            </a:rPr>
            <a:t>3-</a:t>
          </a:r>
          <a:r>
            <a:rPr lang="ar-SA" sz="1000" b="1" kern="1200" dirty="0">
              <a:latin typeface="+mj-lt"/>
              <a:ea typeface="Calibri" panose="020F0502020204030204" pitchFamily="34" charset="0"/>
              <a:cs typeface="B Lotus" panose="00000400000000000000" pitchFamily="2" charset="-78"/>
            </a:rPr>
            <a:t>فضاهایی که فاقد توجیه اقتصادی هستند</a:t>
          </a:r>
          <a:endParaRPr lang="en-US" sz="1000" b="1" kern="1200" dirty="0">
            <a:latin typeface="+mj-lt"/>
            <a:ea typeface="Calibri" panose="020F0502020204030204" pitchFamily="34" charset="0"/>
            <a:cs typeface="B Lotus" panose="00000400000000000000" pitchFamily="2" charset="-78"/>
          </a:endParaRPr>
        </a:p>
      </dsp:txBody>
      <dsp:txXfrm rot="5400000">
        <a:off x="558226" y="822382"/>
        <a:ext cx="5427293" cy="641857"/>
      </dsp:txXfrm>
    </dsp:sp>
    <dsp:sp modelId="{68FF97EE-6BC3-4A62-B269-F5E4BB016780}">
      <dsp:nvSpPr>
        <dsp:cNvPr id="0" name=""/>
        <dsp:cNvSpPr/>
      </dsp:nvSpPr>
      <dsp:spPr>
        <a:xfrm>
          <a:off x="5985519" y="789300"/>
          <a:ext cx="2025376" cy="708028"/>
        </a:xfrm>
        <a:prstGeom prst="roundRect">
          <a:avLst/>
        </a:prstGeom>
        <a:solidFill>
          <a:schemeClr val="accent1">
            <a:alpha val="90000"/>
            <a:hueOff val="0"/>
            <a:satOff val="0"/>
            <a:lumOff val="0"/>
            <a:alphaOff val="-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1">
            <a:lnSpc>
              <a:spcPct val="90000"/>
            </a:lnSpc>
            <a:spcBef>
              <a:spcPct val="0"/>
            </a:spcBef>
            <a:spcAft>
              <a:spcPct val="35000"/>
            </a:spcAft>
            <a:buNone/>
          </a:pPr>
          <a:r>
            <a:rPr lang="ar-SA" sz="1200" kern="1200" dirty="0">
              <a:solidFill>
                <a:schemeClr val="tx2"/>
              </a:solidFill>
              <a:latin typeface="+mj-lt"/>
              <a:ea typeface="Calibri" panose="020F0502020204030204" pitchFamily="34" charset="0"/>
              <a:cs typeface="B Titr" panose="00000700000000000000" pitchFamily="2" charset="-78"/>
            </a:rPr>
            <a:t>فرآیند دوم: تشخیص مازاد بودن اموال غیرمنقول </a:t>
          </a:r>
          <a:endParaRPr lang="en-US" sz="1200" kern="1200" dirty="0">
            <a:solidFill>
              <a:schemeClr val="tx2"/>
            </a:solidFill>
          </a:endParaRPr>
        </a:p>
      </dsp:txBody>
      <dsp:txXfrm>
        <a:off x="6020082" y="823863"/>
        <a:ext cx="1956250" cy="638902"/>
      </dsp:txXfrm>
    </dsp:sp>
    <dsp:sp modelId="{D6A2ACDF-1A82-4FEC-AEF3-A4BEC0AC5D15}">
      <dsp:nvSpPr>
        <dsp:cNvPr id="0" name=""/>
        <dsp:cNvSpPr/>
      </dsp:nvSpPr>
      <dsp:spPr>
        <a:xfrm rot="16200000">
          <a:off x="2757634" y="-642471"/>
          <a:ext cx="1003043" cy="54566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44500" rtl="1">
            <a:lnSpc>
              <a:spcPct val="90000"/>
            </a:lnSpc>
            <a:spcBef>
              <a:spcPct val="0"/>
            </a:spcBef>
            <a:spcAft>
              <a:spcPct val="15000"/>
            </a:spcAft>
            <a:buChar char="•"/>
          </a:pPr>
          <a:r>
            <a:rPr lang="fa-IR" sz="1000" b="1" kern="1200">
              <a:latin typeface="+mj-lt"/>
              <a:ea typeface="Calibri" panose="020F0502020204030204" pitchFamily="34" charset="0"/>
              <a:cs typeface="B Lotus" panose="00000400000000000000" pitchFamily="2" charset="-78"/>
            </a:rPr>
            <a:t>1-</a:t>
          </a:r>
          <a:r>
            <a:rPr lang="ar-SA" sz="1000" b="1" kern="1200">
              <a:latin typeface="+mj-lt"/>
              <a:ea typeface="Calibri" panose="020F0502020204030204" pitchFamily="34" charset="0"/>
              <a:cs typeface="B Lotus" panose="00000400000000000000" pitchFamily="2" charset="-78"/>
            </a:rPr>
            <a:t>تهیه سند راهبردی برای دارایی ها</a:t>
          </a:r>
          <a:endParaRPr lang="en-US" sz="1000" kern="1200" dirty="0"/>
        </a:p>
        <a:p>
          <a:pPr marL="57150" lvl="1" indent="-57150" algn="r" defTabSz="444500" rtl="1">
            <a:lnSpc>
              <a:spcPct val="90000"/>
            </a:lnSpc>
            <a:spcBef>
              <a:spcPct val="0"/>
            </a:spcBef>
            <a:spcAft>
              <a:spcPct val="15000"/>
            </a:spcAft>
            <a:buChar char="•"/>
          </a:pPr>
          <a:r>
            <a:rPr lang="fa-IR" sz="1000" b="1" kern="1200" dirty="0">
              <a:latin typeface="+mj-lt"/>
              <a:ea typeface="Calibri" panose="020F0502020204030204" pitchFamily="34" charset="0"/>
              <a:cs typeface="B Lotus" panose="00000400000000000000" pitchFamily="2" charset="-78"/>
            </a:rPr>
            <a:t>2-</a:t>
          </a:r>
          <a:r>
            <a:rPr lang="ar-SA" sz="1000" b="1" kern="1200" dirty="0">
              <a:latin typeface="+mj-lt"/>
              <a:ea typeface="Calibri" panose="020F0502020204030204" pitchFamily="34" charset="0"/>
              <a:cs typeface="B Lotus" panose="00000400000000000000" pitchFamily="2" charset="-78"/>
            </a:rPr>
            <a:t>اخذ استعلام از دستگاه های متولی و رفع موانع حقوقی</a:t>
          </a:r>
          <a:endParaRPr lang="en-US" sz="1000" b="1" kern="1200" dirty="0">
            <a:latin typeface="+mj-lt"/>
            <a:ea typeface="Calibri" panose="020F0502020204030204" pitchFamily="34" charset="0"/>
            <a:cs typeface="B Lotus" panose="00000400000000000000" pitchFamily="2" charset="-78"/>
          </a:endParaRPr>
        </a:p>
        <a:p>
          <a:pPr marL="57150" lvl="1" indent="-57150" algn="r" defTabSz="444500" rtl="1">
            <a:lnSpc>
              <a:spcPct val="90000"/>
            </a:lnSpc>
            <a:spcBef>
              <a:spcPct val="0"/>
            </a:spcBef>
            <a:spcAft>
              <a:spcPct val="15000"/>
            </a:spcAft>
            <a:buChar char="•"/>
          </a:pPr>
          <a:r>
            <a:rPr lang="fa-IR" sz="1000" b="1" kern="1200" dirty="0">
              <a:latin typeface="+mj-lt"/>
              <a:ea typeface="Calibri" panose="020F0502020204030204" pitchFamily="34" charset="0"/>
              <a:cs typeface="B Lotus" panose="00000400000000000000" pitchFamily="2" charset="-78"/>
            </a:rPr>
            <a:t>3-</a:t>
          </a:r>
          <a:r>
            <a:rPr lang="ar-SA" sz="1000" b="1" kern="1200" dirty="0">
              <a:latin typeface="+mj-lt"/>
              <a:ea typeface="Calibri" panose="020F0502020204030204" pitchFamily="34" charset="0"/>
              <a:cs typeface="B Lotus" panose="00000400000000000000" pitchFamily="2" charset="-78"/>
            </a:rPr>
            <a:t>اصلاح اسناد مالکیت (به نام دولت با نمایندگی وزارت دارایی)</a:t>
          </a:r>
          <a:endParaRPr lang="en-US" sz="1000" b="1" kern="1200" dirty="0">
            <a:latin typeface="+mj-lt"/>
            <a:ea typeface="Calibri" panose="020F0502020204030204" pitchFamily="34" charset="0"/>
            <a:cs typeface="B Lotus" panose="00000400000000000000" pitchFamily="2" charset="-78"/>
          </a:endParaRPr>
        </a:p>
        <a:p>
          <a:pPr marL="57150" lvl="1" indent="-57150" algn="r" defTabSz="444500" rtl="1">
            <a:lnSpc>
              <a:spcPct val="90000"/>
            </a:lnSpc>
            <a:spcBef>
              <a:spcPct val="0"/>
            </a:spcBef>
            <a:spcAft>
              <a:spcPct val="15000"/>
            </a:spcAft>
            <a:buChar char="•"/>
          </a:pPr>
          <a:r>
            <a:rPr lang="fa-IR" sz="1000" b="1" kern="1200" dirty="0">
              <a:latin typeface="+mj-lt"/>
              <a:ea typeface="Calibri" panose="020F0502020204030204" pitchFamily="34" charset="0"/>
              <a:cs typeface="B Lotus" panose="00000400000000000000" pitchFamily="2" charset="-78"/>
            </a:rPr>
            <a:t>4-</a:t>
          </a:r>
          <a:r>
            <a:rPr lang="ar-SA" sz="1000" b="1" kern="1200" dirty="0">
              <a:latin typeface="+mj-lt"/>
              <a:ea typeface="Calibri" panose="020F0502020204030204" pitchFamily="34" charset="0"/>
              <a:cs typeface="B Lotus" panose="00000400000000000000" pitchFamily="2" charset="-78"/>
            </a:rPr>
            <a:t>پیگیری دعاوی حقوقی مربوطه توسط نماینده قوه قضائیه در هیات ع</a:t>
          </a:r>
          <a:r>
            <a:rPr lang="fa-IR" sz="1000" b="1" kern="1200" dirty="0">
              <a:latin typeface="+mj-lt"/>
              <a:ea typeface="Calibri" panose="020F0502020204030204" pitchFamily="34" charset="0"/>
              <a:cs typeface="B Lotus" panose="00000400000000000000" pitchFamily="2" charset="-78"/>
            </a:rPr>
            <a:t>ال</a:t>
          </a:r>
          <a:r>
            <a:rPr lang="ar-SA" sz="1000" b="1" kern="1200" dirty="0">
              <a:latin typeface="+mj-lt"/>
              <a:ea typeface="Calibri" panose="020F0502020204030204" pitchFamily="34" charset="0"/>
              <a:cs typeface="B Lotus" panose="00000400000000000000" pitchFamily="2" charset="-78"/>
            </a:rPr>
            <a:t>ی و شعب خاص قوه قضائیه در مراکز استانها</a:t>
          </a:r>
          <a:endParaRPr lang="en-US" sz="1000" b="1" kern="1200" dirty="0">
            <a:latin typeface="+mj-lt"/>
            <a:ea typeface="Calibri" panose="020F0502020204030204" pitchFamily="34" charset="0"/>
            <a:cs typeface="B Lotus" panose="00000400000000000000" pitchFamily="2" charset="-78"/>
          </a:endParaRPr>
        </a:p>
      </dsp:txBody>
      <dsp:txXfrm rot="5400000">
        <a:off x="579781" y="1633312"/>
        <a:ext cx="5407716" cy="905113"/>
      </dsp:txXfrm>
    </dsp:sp>
    <dsp:sp modelId="{062874E4-04EC-41DF-BC4B-FEECF97E7839}">
      <dsp:nvSpPr>
        <dsp:cNvPr id="0" name=""/>
        <dsp:cNvSpPr/>
      </dsp:nvSpPr>
      <dsp:spPr>
        <a:xfrm>
          <a:off x="5987497" y="1586655"/>
          <a:ext cx="2023399" cy="998429"/>
        </a:xfrm>
        <a:prstGeom prst="roundRect">
          <a:avLst/>
        </a:prstGeom>
        <a:solidFill>
          <a:schemeClr val="accent1">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1">
            <a:lnSpc>
              <a:spcPct val="90000"/>
            </a:lnSpc>
            <a:spcBef>
              <a:spcPct val="0"/>
            </a:spcBef>
            <a:spcAft>
              <a:spcPct val="35000"/>
            </a:spcAft>
            <a:buNone/>
          </a:pPr>
          <a:r>
            <a:rPr lang="ar-SA" sz="1200" kern="1200" dirty="0">
              <a:solidFill>
                <a:schemeClr val="tx2"/>
              </a:solidFill>
              <a:latin typeface="+mj-lt"/>
              <a:ea typeface="Calibri" panose="020F0502020204030204" pitchFamily="34" charset="0"/>
              <a:cs typeface="B Titr" panose="00000700000000000000" pitchFamily="2" charset="-78"/>
            </a:rPr>
            <a:t>فرآیند سوم: مستندسازی و تثبیت مالکیت اموال مازاد</a:t>
          </a:r>
          <a:endParaRPr lang="en-US" sz="1200" kern="1200" dirty="0">
            <a:solidFill>
              <a:schemeClr val="tx2"/>
            </a:solidFill>
          </a:endParaRPr>
        </a:p>
      </dsp:txBody>
      <dsp:txXfrm>
        <a:off x="6036236" y="1635394"/>
        <a:ext cx="1925921" cy="900951"/>
      </dsp:txXfrm>
    </dsp:sp>
    <dsp:sp modelId="{42FC4F57-A7AF-4098-AA08-181D3DA8F48F}">
      <dsp:nvSpPr>
        <dsp:cNvPr id="0" name=""/>
        <dsp:cNvSpPr/>
      </dsp:nvSpPr>
      <dsp:spPr>
        <a:xfrm rot="16200000">
          <a:off x="2924742" y="259684"/>
          <a:ext cx="659538"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44500" rtl="1">
            <a:lnSpc>
              <a:spcPct val="90000"/>
            </a:lnSpc>
            <a:spcBef>
              <a:spcPct val="0"/>
            </a:spcBef>
            <a:spcAft>
              <a:spcPct val="15000"/>
            </a:spcAft>
            <a:buChar char="•"/>
          </a:pPr>
          <a:r>
            <a:rPr lang="ar-SA" sz="1000" b="1" kern="1200">
              <a:latin typeface="+mj-lt"/>
              <a:ea typeface="Calibri" panose="020F0502020204030204" pitchFamily="34" charset="0"/>
              <a:cs typeface="B Lotus" panose="00000400000000000000" pitchFamily="2" charset="-78"/>
            </a:rPr>
            <a:t>تغییر کاربری، افزایش تراکم یا تفکیک اراضی؛ با همکاری وزارت راه و شهرسازی، کمیسیون ماده 5، </a:t>
          </a:r>
          <a:r>
            <a:rPr lang="fa-IR" sz="1000" b="1" kern="1200">
              <a:latin typeface="+mj-lt"/>
              <a:ea typeface="Calibri" panose="020F0502020204030204" pitchFamily="34" charset="0"/>
              <a:cs typeface="B Lotus" panose="00000400000000000000" pitchFamily="2" charset="-78"/>
            </a:rPr>
            <a:t> شهرداری ها و ...</a:t>
          </a:r>
          <a:endParaRPr lang="en-US" sz="1000" kern="1200" dirty="0"/>
        </a:p>
      </dsp:txBody>
      <dsp:txXfrm rot="5400000">
        <a:off x="555699" y="2693119"/>
        <a:ext cx="5429820" cy="595146"/>
      </dsp:txXfrm>
    </dsp:sp>
    <dsp:sp modelId="{84E624E5-542E-44FD-B0B1-60ABF3D408BB}">
      <dsp:nvSpPr>
        <dsp:cNvPr id="0" name=""/>
        <dsp:cNvSpPr/>
      </dsp:nvSpPr>
      <dsp:spPr>
        <a:xfrm>
          <a:off x="5985519" y="2662460"/>
          <a:ext cx="2025376" cy="656502"/>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1">
            <a:lnSpc>
              <a:spcPct val="90000"/>
            </a:lnSpc>
            <a:spcBef>
              <a:spcPct val="0"/>
            </a:spcBef>
            <a:spcAft>
              <a:spcPct val="35000"/>
            </a:spcAft>
            <a:buNone/>
          </a:pPr>
          <a:r>
            <a:rPr lang="ar-SA" sz="1100" kern="1200" dirty="0">
              <a:solidFill>
                <a:schemeClr val="tx2"/>
              </a:solidFill>
              <a:latin typeface="+mj-lt"/>
              <a:ea typeface="Calibri" panose="020F0502020204030204" pitchFamily="34" charset="0"/>
              <a:cs typeface="B Titr" panose="00000700000000000000" pitchFamily="2" charset="-78"/>
            </a:rPr>
            <a:t>فرآیند چهارم: آماده سازی و ارزش افزایی دارایی های مازاد</a:t>
          </a:r>
          <a:endParaRPr lang="en-US" sz="1100" kern="1200" dirty="0">
            <a:solidFill>
              <a:schemeClr val="tx2"/>
            </a:solidFill>
          </a:endParaRPr>
        </a:p>
      </dsp:txBody>
      <dsp:txXfrm>
        <a:off x="6017567" y="2694508"/>
        <a:ext cx="1961280" cy="592406"/>
      </dsp:txXfrm>
    </dsp:sp>
    <dsp:sp modelId="{7D4F2823-85BD-446C-9746-C767AABAFF01}">
      <dsp:nvSpPr>
        <dsp:cNvPr id="0" name=""/>
        <dsp:cNvSpPr/>
      </dsp:nvSpPr>
      <dsp:spPr>
        <a:xfrm rot="16200000">
          <a:off x="2909005" y="992112"/>
          <a:ext cx="691012"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44500" rtl="1">
            <a:lnSpc>
              <a:spcPct val="90000"/>
            </a:lnSpc>
            <a:spcBef>
              <a:spcPct val="0"/>
            </a:spcBef>
            <a:spcAft>
              <a:spcPct val="15000"/>
            </a:spcAft>
            <a:buChar char="•"/>
          </a:pPr>
          <a:r>
            <a:rPr lang="fa-IR" sz="1000" b="1" kern="1200">
              <a:latin typeface="+mj-lt"/>
              <a:ea typeface="Calibri" panose="020F0502020204030204" pitchFamily="34" charset="0"/>
              <a:cs typeface="B Lotus" panose="00000400000000000000" pitchFamily="2" charset="-78"/>
            </a:rPr>
            <a:t>1-ارزشیابی توسط کارشناسان رسمی </a:t>
          </a:r>
          <a:endParaRPr lang="en-US" sz="1000" kern="1200" dirty="0"/>
        </a:p>
        <a:p>
          <a:pPr marL="57150" lvl="1" indent="-57150" algn="r" defTabSz="444500" rtl="1">
            <a:lnSpc>
              <a:spcPct val="90000"/>
            </a:lnSpc>
            <a:spcBef>
              <a:spcPct val="0"/>
            </a:spcBef>
            <a:spcAft>
              <a:spcPct val="15000"/>
            </a:spcAft>
            <a:buChar char="•"/>
          </a:pPr>
          <a:r>
            <a:rPr lang="fa-IR" sz="1000" b="1" kern="1200">
              <a:latin typeface="+mj-lt"/>
              <a:ea typeface="Calibri" panose="020F0502020204030204" pitchFamily="34" charset="0"/>
              <a:cs typeface="B Lotus" panose="00000400000000000000" pitchFamily="2" charset="-78"/>
            </a:rPr>
            <a:t>2-بررسی قیمت توسط اعضای کمیته و قیمت گذاری </a:t>
          </a:r>
          <a:endParaRPr lang="en-US" sz="1000" b="1" kern="1200">
            <a:latin typeface="+mj-lt"/>
            <a:ea typeface="Calibri" panose="020F0502020204030204" pitchFamily="34" charset="0"/>
            <a:cs typeface="B Lotus" panose="00000400000000000000" pitchFamily="2" charset="-78"/>
          </a:endParaRPr>
        </a:p>
        <a:p>
          <a:pPr marL="57150" lvl="1" indent="-57150" algn="r" defTabSz="444500" rtl="1">
            <a:lnSpc>
              <a:spcPct val="90000"/>
            </a:lnSpc>
            <a:spcBef>
              <a:spcPct val="0"/>
            </a:spcBef>
            <a:spcAft>
              <a:spcPct val="15000"/>
            </a:spcAft>
            <a:buChar char="•"/>
          </a:pPr>
          <a:r>
            <a:rPr lang="fa-IR" sz="1000" b="1" kern="1200" dirty="0">
              <a:latin typeface="+mj-lt"/>
              <a:ea typeface="Calibri" panose="020F0502020204030204" pitchFamily="34" charset="0"/>
              <a:cs typeface="B Lotus" panose="00000400000000000000" pitchFamily="2" charset="-78"/>
            </a:rPr>
            <a:t>3-تصویب قیمت توسط هیات عالی </a:t>
          </a:r>
          <a:endParaRPr lang="en-US" sz="1000" b="1" kern="1200" dirty="0">
            <a:latin typeface="+mj-lt"/>
            <a:ea typeface="Calibri" panose="020F0502020204030204" pitchFamily="34" charset="0"/>
            <a:cs typeface="B Lotus" panose="00000400000000000000" pitchFamily="2" charset="-78"/>
          </a:endParaRPr>
        </a:p>
      </dsp:txBody>
      <dsp:txXfrm rot="5400000">
        <a:off x="557235" y="3411346"/>
        <a:ext cx="5428284" cy="623548"/>
      </dsp:txXfrm>
    </dsp:sp>
    <dsp:sp modelId="{1B8C3F3D-D0FA-4D58-B004-D2B75AB6DB8B}">
      <dsp:nvSpPr>
        <dsp:cNvPr id="0" name=""/>
        <dsp:cNvSpPr/>
      </dsp:nvSpPr>
      <dsp:spPr>
        <a:xfrm>
          <a:off x="5985519" y="3379171"/>
          <a:ext cx="2025376" cy="687828"/>
        </a:xfrm>
        <a:prstGeom prst="roundRect">
          <a:avLst/>
        </a:prstGeom>
        <a:solidFill>
          <a:schemeClr val="accent1">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1">
            <a:lnSpc>
              <a:spcPct val="90000"/>
            </a:lnSpc>
            <a:spcBef>
              <a:spcPct val="0"/>
            </a:spcBef>
            <a:spcAft>
              <a:spcPct val="35000"/>
            </a:spcAft>
            <a:buNone/>
          </a:pPr>
          <a:r>
            <a:rPr lang="ar-SA" sz="1100" kern="1200" dirty="0">
              <a:solidFill>
                <a:schemeClr val="tx2"/>
              </a:solidFill>
              <a:latin typeface="+mj-lt"/>
              <a:ea typeface="Calibri" panose="020F0502020204030204" pitchFamily="34" charset="0"/>
              <a:cs typeface="B Titr" panose="00000700000000000000" pitchFamily="2" charset="-78"/>
            </a:rPr>
            <a:t>فرآیند </a:t>
          </a:r>
          <a:r>
            <a:rPr lang="fa-IR" sz="1100" kern="1200" dirty="0">
              <a:solidFill>
                <a:schemeClr val="tx2"/>
              </a:solidFill>
              <a:latin typeface="+mj-lt"/>
              <a:ea typeface="Calibri" panose="020F0502020204030204" pitchFamily="34" charset="0"/>
              <a:cs typeface="B Titr" panose="00000700000000000000" pitchFamily="2" charset="-78"/>
            </a:rPr>
            <a:t>پنجم</a:t>
          </a:r>
          <a:r>
            <a:rPr lang="ar-SA" sz="1100" kern="1200" dirty="0">
              <a:solidFill>
                <a:schemeClr val="tx2"/>
              </a:solidFill>
              <a:latin typeface="+mj-lt"/>
              <a:ea typeface="Calibri" panose="020F0502020204030204" pitchFamily="34" charset="0"/>
              <a:cs typeface="B Titr" panose="00000700000000000000" pitchFamily="2" charset="-78"/>
            </a:rPr>
            <a:t>: ارزشیابی (قیمت گذاری)؛ دارایی های مازاد </a:t>
          </a:r>
          <a:endParaRPr lang="en-US" sz="1100" kern="1200" dirty="0">
            <a:solidFill>
              <a:schemeClr val="tx2"/>
            </a:solidFill>
          </a:endParaRPr>
        </a:p>
      </dsp:txBody>
      <dsp:txXfrm>
        <a:off x="6019096" y="3412748"/>
        <a:ext cx="1958222" cy="620674"/>
      </dsp:txXfrm>
    </dsp:sp>
    <dsp:sp modelId="{A3940314-9162-45BE-8D1D-8D6306629D43}">
      <dsp:nvSpPr>
        <dsp:cNvPr id="0" name=""/>
        <dsp:cNvSpPr/>
      </dsp:nvSpPr>
      <dsp:spPr>
        <a:xfrm rot="16200000">
          <a:off x="2941628" y="1695799"/>
          <a:ext cx="625765"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44500" rtl="1">
            <a:lnSpc>
              <a:spcPct val="90000"/>
            </a:lnSpc>
            <a:spcBef>
              <a:spcPct val="0"/>
            </a:spcBef>
            <a:spcAft>
              <a:spcPct val="15000"/>
            </a:spcAft>
            <a:buChar char="•"/>
          </a:pPr>
          <a:r>
            <a:rPr lang="ar-SA" sz="1000" b="1" kern="1200">
              <a:latin typeface="+mj-lt"/>
              <a:ea typeface="Calibri" panose="020F0502020204030204" pitchFamily="34" charset="0"/>
              <a:cs typeface="B Lotus" panose="00000400000000000000" pitchFamily="2" charset="-78"/>
            </a:rPr>
            <a:t>فروش</a:t>
          </a:r>
          <a:r>
            <a:rPr lang="fa-IR" sz="1000" b="1" kern="1200">
              <a:latin typeface="+mj-lt"/>
              <a:ea typeface="Calibri" panose="020F0502020204030204" pitchFamily="34" charset="0"/>
              <a:cs typeface="B Lotus" panose="00000400000000000000" pitchFamily="2" charset="-78"/>
            </a:rPr>
            <a:t>-</a:t>
          </a:r>
          <a:r>
            <a:rPr lang="ar-SA" sz="1000" b="1" kern="1200">
              <a:latin typeface="+mj-lt"/>
              <a:ea typeface="Calibri" panose="020F0502020204030204" pitchFamily="34" charset="0"/>
              <a:cs typeface="B Lotus" panose="00000400000000000000" pitchFamily="2" charset="-78"/>
            </a:rPr>
            <a:t>اجاره</a:t>
          </a:r>
          <a:r>
            <a:rPr lang="fa-IR" sz="1000" b="1" kern="1200">
              <a:latin typeface="+mj-lt"/>
              <a:ea typeface="Calibri" panose="020F0502020204030204" pitchFamily="34" charset="0"/>
              <a:cs typeface="B Lotus" panose="00000400000000000000" pitchFamily="2" charset="-78"/>
            </a:rPr>
            <a:t>-</a:t>
          </a:r>
          <a:r>
            <a:rPr lang="ar-SA" sz="1000" b="1" kern="1200">
              <a:latin typeface="+mj-lt"/>
              <a:ea typeface="Calibri" panose="020F0502020204030204" pitchFamily="34" charset="0"/>
              <a:cs typeface="B Lotus" panose="00000400000000000000" pitchFamily="2" charset="-78"/>
            </a:rPr>
            <a:t>تهاتر</a:t>
          </a:r>
          <a:r>
            <a:rPr lang="fa-IR" sz="1000" b="1" kern="1200">
              <a:latin typeface="+mj-lt"/>
              <a:ea typeface="Calibri" panose="020F0502020204030204" pitchFamily="34" charset="0"/>
              <a:cs typeface="B Lotus" panose="00000400000000000000" pitchFamily="2" charset="-78"/>
            </a:rPr>
            <a:t>-</a:t>
          </a:r>
          <a:r>
            <a:rPr lang="ar-SA" sz="1000" b="1" kern="1200">
              <a:latin typeface="+mj-lt"/>
              <a:ea typeface="Calibri" panose="020F0502020204030204" pitchFamily="34" charset="0"/>
              <a:cs typeface="B Lotus" panose="00000400000000000000" pitchFamily="2" charset="-78"/>
            </a:rPr>
            <a:t>معاوضه</a:t>
          </a:r>
          <a:r>
            <a:rPr lang="fa-IR" sz="1000" b="1" kern="1200">
              <a:latin typeface="+mj-lt"/>
              <a:ea typeface="Calibri" panose="020F0502020204030204" pitchFamily="34" charset="0"/>
              <a:cs typeface="B Lotus" panose="00000400000000000000" pitchFamily="2" charset="-78"/>
            </a:rPr>
            <a:t>-</a:t>
          </a:r>
          <a:r>
            <a:rPr lang="ar-SA" sz="1000" b="1" kern="1200">
              <a:latin typeface="+mj-lt"/>
              <a:ea typeface="Calibri" panose="020F0502020204030204" pitchFamily="34" charset="0"/>
              <a:cs typeface="B Lotus" panose="00000400000000000000" pitchFamily="2" charset="-78"/>
            </a:rPr>
            <a:t>مشارکت </a:t>
          </a:r>
          <a:endParaRPr lang="en-US" sz="1000" kern="1200" dirty="0"/>
        </a:p>
      </dsp:txBody>
      <dsp:txXfrm rot="5400000">
        <a:off x="554050" y="4144472"/>
        <a:ext cx="5431469" cy="564671"/>
      </dsp:txXfrm>
    </dsp:sp>
    <dsp:sp modelId="{61B213F0-B590-49F3-B251-8ADB0A4B4D0B}">
      <dsp:nvSpPr>
        <dsp:cNvPr id="0" name=""/>
        <dsp:cNvSpPr/>
      </dsp:nvSpPr>
      <dsp:spPr>
        <a:xfrm>
          <a:off x="5985519" y="4115301"/>
          <a:ext cx="2025376" cy="622884"/>
        </a:xfrm>
        <a:prstGeom prst="roundRect">
          <a:avLst/>
        </a:prstGeom>
        <a:solidFill>
          <a:schemeClr val="accent1">
            <a:alpha val="90000"/>
            <a:hueOff val="0"/>
            <a:satOff val="0"/>
            <a:lumOff val="0"/>
            <a:alphaOff val="-3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1">
            <a:lnSpc>
              <a:spcPct val="90000"/>
            </a:lnSpc>
            <a:spcBef>
              <a:spcPct val="0"/>
            </a:spcBef>
            <a:spcAft>
              <a:spcPct val="35000"/>
            </a:spcAft>
            <a:buNone/>
          </a:pPr>
          <a:r>
            <a:rPr lang="ar-SA" sz="1100" kern="1200" dirty="0">
              <a:solidFill>
                <a:schemeClr val="tx2"/>
              </a:solidFill>
              <a:latin typeface="+mj-lt"/>
              <a:ea typeface="Calibri" panose="020F0502020204030204" pitchFamily="34" charset="0"/>
              <a:cs typeface="B Titr" panose="00000700000000000000" pitchFamily="2" charset="-78"/>
            </a:rPr>
            <a:t>فرآیند </a:t>
          </a:r>
          <a:r>
            <a:rPr lang="fa-IR" sz="1100" kern="1200" dirty="0">
              <a:solidFill>
                <a:schemeClr val="tx2"/>
              </a:solidFill>
              <a:latin typeface="+mj-lt"/>
              <a:ea typeface="Calibri" panose="020F0502020204030204" pitchFamily="34" charset="0"/>
              <a:cs typeface="B Titr" panose="00000700000000000000" pitchFamily="2" charset="-78"/>
            </a:rPr>
            <a:t>شش</a:t>
          </a:r>
          <a:r>
            <a:rPr lang="ar-SA" sz="1100" kern="1200" dirty="0">
              <a:solidFill>
                <a:schemeClr val="tx2"/>
              </a:solidFill>
              <a:latin typeface="+mj-lt"/>
              <a:ea typeface="Calibri" panose="020F0502020204030204" pitchFamily="34" charset="0"/>
              <a:cs typeface="B Titr" panose="00000700000000000000" pitchFamily="2" charset="-78"/>
            </a:rPr>
            <a:t>م: مولدسازی دارایی های مازاد و طرح های عمرانی نیمه تمام</a:t>
          </a:r>
          <a:endParaRPr lang="en-US" sz="1100" kern="1200" dirty="0">
            <a:solidFill>
              <a:schemeClr val="tx2"/>
            </a:solidFill>
          </a:endParaRPr>
        </a:p>
      </dsp:txBody>
      <dsp:txXfrm>
        <a:off x="6015926" y="4145708"/>
        <a:ext cx="1964562" cy="562070"/>
      </dsp:txXfrm>
    </dsp:sp>
    <dsp:sp modelId="{54CA2B3E-84CC-44EE-B69D-3414303039BC}">
      <dsp:nvSpPr>
        <dsp:cNvPr id="0" name=""/>
        <dsp:cNvSpPr/>
      </dsp:nvSpPr>
      <dsp:spPr>
        <a:xfrm rot="16200000">
          <a:off x="2965141" y="2340281"/>
          <a:ext cx="578740"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44500" rtl="1">
            <a:lnSpc>
              <a:spcPct val="90000"/>
            </a:lnSpc>
            <a:spcBef>
              <a:spcPct val="0"/>
            </a:spcBef>
            <a:spcAft>
              <a:spcPct val="15000"/>
            </a:spcAft>
            <a:buChar char="•"/>
          </a:pPr>
          <a:r>
            <a:rPr lang="fa-IR" sz="1000" b="1" kern="1200" dirty="0">
              <a:solidFill>
                <a:schemeClr val="tx1"/>
              </a:solidFill>
              <a:latin typeface="+mj-lt"/>
              <a:ea typeface="Calibri" panose="020F0502020204030204" pitchFamily="34" charset="0"/>
              <a:cs typeface="B Lotus" panose="00000400000000000000" pitchFamily="2" charset="-78"/>
            </a:rPr>
            <a:t>واریز 50% عواید حاصل از مولدسازی دارایی های مازاد به حساب دستگاه اجرایی مربوطه ستادی یا استانی (به استثناء وزارت آموزش و پرورش و وزارت بهداشت، درمان و آموزش پزشکی و شرکت‌های دولتی که 100% عواید به حساب آنها واریز می شود.)</a:t>
          </a:r>
          <a:endParaRPr lang="en-US" sz="1000" kern="1200" dirty="0">
            <a:solidFill>
              <a:schemeClr val="tx1"/>
            </a:solidFill>
          </a:endParaRPr>
        </a:p>
      </dsp:txBody>
      <dsp:txXfrm rot="5400000">
        <a:off x="551755" y="4810171"/>
        <a:ext cx="5433764" cy="522236"/>
      </dsp:txXfrm>
    </dsp:sp>
    <dsp:sp modelId="{C5A4B0D3-025D-4526-B83B-A5B13E82CEA0}">
      <dsp:nvSpPr>
        <dsp:cNvPr id="0" name=""/>
        <dsp:cNvSpPr/>
      </dsp:nvSpPr>
      <dsp:spPr>
        <a:xfrm>
          <a:off x="5985519" y="4713298"/>
          <a:ext cx="2025376" cy="696901"/>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1">
            <a:lnSpc>
              <a:spcPct val="90000"/>
            </a:lnSpc>
            <a:spcBef>
              <a:spcPct val="0"/>
            </a:spcBef>
            <a:spcAft>
              <a:spcPct val="35000"/>
            </a:spcAft>
            <a:buNone/>
          </a:pPr>
          <a:r>
            <a:rPr lang="ar-SA" sz="1100" kern="1200" dirty="0">
              <a:solidFill>
                <a:schemeClr val="tx2"/>
              </a:solidFill>
              <a:latin typeface="+mj-lt"/>
              <a:ea typeface="Calibri" panose="020F0502020204030204" pitchFamily="34" charset="0"/>
              <a:cs typeface="B Titr" panose="00000700000000000000" pitchFamily="2" charset="-78"/>
            </a:rPr>
            <a:t>فرآیند هفتم: تخصیص عواید حاصل از مولدسازی </a:t>
          </a:r>
          <a:endParaRPr lang="en-US" sz="1100" kern="1200" dirty="0">
            <a:solidFill>
              <a:schemeClr val="tx2"/>
            </a:solidFill>
          </a:endParaRPr>
        </a:p>
      </dsp:txBody>
      <dsp:txXfrm>
        <a:off x="6019539" y="4747318"/>
        <a:ext cx="1957336" cy="628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76CFA-F7D9-4A39-A528-2660F3864688}">
      <dsp:nvSpPr>
        <dsp:cNvPr id="0" name=""/>
        <dsp:cNvSpPr/>
      </dsp:nvSpPr>
      <dsp:spPr>
        <a:xfrm>
          <a:off x="3048008" y="1523997"/>
          <a:ext cx="1980799" cy="1713471"/>
        </a:xfrm>
        <a:prstGeom prst="hexagon">
          <a:avLst>
            <a:gd name="adj" fmla="val 28570"/>
            <a:gd name="vf" fmla="val 115470"/>
          </a:avLst>
        </a:prstGeom>
        <a:solidFill>
          <a:srgbClr val="8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a-IR" sz="1000" kern="1200" dirty="0">
              <a:cs typeface="B Titr" panose="00000700000000000000" pitchFamily="2" charset="-78"/>
            </a:rPr>
            <a:t>طرح عمرانی نیمه تمام </a:t>
          </a:r>
          <a:endParaRPr lang="en-US" sz="1000" kern="1200" dirty="0">
            <a:cs typeface="B Titr" panose="00000700000000000000" pitchFamily="2" charset="-78"/>
          </a:endParaRPr>
        </a:p>
      </dsp:txBody>
      <dsp:txXfrm>
        <a:off x="3376254" y="1807943"/>
        <a:ext cx="1324307" cy="1145579"/>
      </dsp:txXfrm>
    </dsp:sp>
    <dsp:sp modelId="{A7901F9B-FB2E-4CB2-81C2-9EDF984E0C4D}">
      <dsp:nvSpPr>
        <dsp:cNvPr id="0" name=""/>
        <dsp:cNvSpPr/>
      </dsp:nvSpPr>
      <dsp:spPr>
        <a:xfrm>
          <a:off x="4364530" y="738623"/>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09A6C-7B1D-45CF-9F46-C88A720945B1}">
      <dsp:nvSpPr>
        <dsp:cNvPr id="0" name=""/>
        <dsp:cNvSpPr/>
      </dsp:nvSpPr>
      <dsp:spPr>
        <a:xfrm>
          <a:off x="3306630" y="0"/>
          <a:ext cx="1623251" cy="1404302"/>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a-IR" sz="1000" kern="1200" dirty="0">
              <a:cs typeface="B Titr" panose="00000700000000000000" pitchFamily="2" charset="-78"/>
            </a:rPr>
            <a:t>فروش و تأمین مالی از طریق بازار سرمایه</a:t>
          </a:r>
          <a:endParaRPr lang="en-US" sz="1000" kern="1200" dirty="0">
            <a:cs typeface="B Titr" panose="00000700000000000000" pitchFamily="2" charset="-78"/>
          </a:endParaRPr>
        </a:p>
      </dsp:txBody>
      <dsp:txXfrm>
        <a:off x="3575637" y="232723"/>
        <a:ext cx="1085237" cy="938856"/>
      </dsp:txXfrm>
    </dsp:sp>
    <dsp:sp modelId="{C0D6C8B2-ED0D-4353-BA34-68CA5CA162E1}">
      <dsp:nvSpPr>
        <dsp:cNvPr id="0" name=""/>
        <dsp:cNvSpPr/>
      </dsp:nvSpPr>
      <dsp:spPr>
        <a:xfrm>
          <a:off x="5236746" y="1942449"/>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ADA8F-5816-4C9B-A685-31C67ED6DE68}">
      <dsp:nvSpPr>
        <dsp:cNvPr id="0" name=""/>
        <dsp:cNvSpPr/>
      </dsp:nvSpPr>
      <dsp:spPr>
        <a:xfrm>
          <a:off x="1828799" y="380997"/>
          <a:ext cx="1623251" cy="1404302"/>
        </a:xfrm>
        <a:prstGeom prst="hexagon">
          <a:avLst>
            <a:gd name="adj" fmla="val 28570"/>
            <a:gd name="vf" fmla="val 115470"/>
          </a:avLst>
        </a:prstGeom>
        <a:solidFill>
          <a:schemeClr val="accent5">
            <a:hueOff val="-3331938"/>
            <a:satOff val="3265"/>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a-IR" sz="1000" kern="1200" dirty="0">
              <a:cs typeface="B Titr" panose="00000700000000000000" pitchFamily="2" charset="-78"/>
            </a:rPr>
            <a:t>توقف طرح های فاقد توجیه فنی، اقتصادی و اجتماعی و تعیین تکلیف دارایی های آن </a:t>
          </a:r>
          <a:endParaRPr lang="en-US" sz="1000" kern="1200" dirty="0">
            <a:cs typeface="B Titr" panose="00000700000000000000" pitchFamily="2" charset="-78"/>
          </a:endParaRPr>
        </a:p>
      </dsp:txBody>
      <dsp:txXfrm>
        <a:off x="2097806" y="613720"/>
        <a:ext cx="1085237" cy="938856"/>
      </dsp:txXfrm>
    </dsp:sp>
    <dsp:sp modelId="{BBADA737-891E-4443-84DD-42DE474DD510}">
      <dsp:nvSpPr>
        <dsp:cNvPr id="0" name=""/>
        <dsp:cNvSpPr/>
      </dsp:nvSpPr>
      <dsp:spPr>
        <a:xfrm>
          <a:off x="4630849" y="3301343"/>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EDE29-DE74-4025-9A38-D320BB429E5B}">
      <dsp:nvSpPr>
        <dsp:cNvPr id="0" name=""/>
        <dsp:cNvSpPr/>
      </dsp:nvSpPr>
      <dsp:spPr>
        <a:xfrm>
          <a:off x="4876794" y="2057398"/>
          <a:ext cx="1623251" cy="1404302"/>
        </a:xfrm>
        <a:prstGeom prst="hexagon">
          <a:avLst>
            <a:gd name="adj" fmla="val 28570"/>
            <a:gd name="vf" fmla="val 115470"/>
          </a:avLst>
        </a:prstGeom>
        <a:solidFill>
          <a:schemeClr val="accent5">
            <a:hueOff val="-6663876"/>
            <a:satOff val="6529"/>
            <a:lumOff val="-7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a-IR" sz="1000" kern="1200" dirty="0">
              <a:cs typeface="B Titr" panose="00000700000000000000" pitchFamily="2" charset="-78"/>
            </a:rPr>
            <a:t>	معاوضه</a:t>
          </a:r>
          <a:endParaRPr lang="en-US" sz="1000" kern="1200" dirty="0">
            <a:cs typeface="B Titr" panose="00000700000000000000" pitchFamily="2" charset="-78"/>
          </a:endParaRPr>
        </a:p>
      </dsp:txBody>
      <dsp:txXfrm>
        <a:off x="5145801" y="2290121"/>
        <a:ext cx="1085237" cy="938856"/>
      </dsp:txXfrm>
    </dsp:sp>
    <dsp:sp modelId="{3218609D-9C3F-4427-8FD1-948A6AFB4CFA}">
      <dsp:nvSpPr>
        <dsp:cNvPr id="0" name=""/>
        <dsp:cNvSpPr/>
      </dsp:nvSpPr>
      <dsp:spPr>
        <a:xfrm>
          <a:off x="3127855" y="3442401"/>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216F9-E45A-4AE4-80A0-9259592CA084}">
      <dsp:nvSpPr>
        <dsp:cNvPr id="0" name=""/>
        <dsp:cNvSpPr/>
      </dsp:nvSpPr>
      <dsp:spPr>
        <a:xfrm>
          <a:off x="3939357" y="3276607"/>
          <a:ext cx="1623251" cy="1404302"/>
        </a:xfrm>
        <a:prstGeom prst="hexagon">
          <a:avLst>
            <a:gd name="adj" fmla="val 28570"/>
            <a:gd name="vf" fmla="val 115470"/>
          </a:avLst>
        </a:prstGeom>
        <a:solidFill>
          <a:schemeClr val="accent5">
            <a:hueOff val="-9995815"/>
            <a:satOff val="9794"/>
            <a:lumOff val="-1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fa-IR" sz="1000" kern="1200" dirty="0">
              <a:cs typeface="B Titr" panose="00000700000000000000" pitchFamily="2" charset="-78"/>
            </a:rPr>
            <a:t> فروش به صورت نقد یا اقساط </a:t>
          </a:r>
          <a:endParaRPr lang="en-US" sz="1000" kern="1200" dirty="0">
            <a:cs typeface="B Titr" panose="00000700000000000000" pitchFamily="2" charset="-78"/>
          </a:endParaRPr>
        </a:p>
      </dsp:txBody>
      <dsp:txXfrm>
        <a:off x="4208364" y="3509330"/>
        <a:ext cx="1085237" cy="938856"/>
      </dsp:txXfrm>
    </dsp:sp>
    <dsp:sp modelId="{7D795161-163C-44D3-B37D-388362223C00}">
      <dsp:nvSpPr>
        <dsp:cNvPr id="0" name=""/>
        <dsp:cNvSpPr/>
      </dsp:nvSpPr>
      <dsp:spPr>
        <a:xfrm>
          <a:off x="2241357" y="2239058"/>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1944C-D4D3-4C50-8E4F-41EB84FEBB4E}">
      <dsp:nvSpPr>
        <dsp:cNvPr id="0" name=""/>
        <dsp:cNvSpPr/>
      </dsp:nvSpPr>
      <dsp:spPr>
        <a:xfrm>
          <a:off x="2339150" y="3243904"/>
          <a:ext cx="1623251" cy="1404302"/>
        </a:xfrm>
        <a:prstGeom prst="hexagon">
          <a:avLst>
            <a:gd name="adj" fmla="val 28570"/>
            <a:gd name="vf" fmla="val 115470"/>
          </a:avLst>
        </a:prstGeom>
        <a:solidFill>
          <a:schemeClr val="accent5">
            <a:hueOff val="-13327752"/>
            <a:satOff val="13058"/>
            <a:lumOff val="-150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fa-IR" sz="1000" kern="1200" dirty="0">
              <a:cs typeface="B Titr" panose="00000700000000000000" pitchFamily="2" charset="-78"/>
            </a:rPr>
            <a:t>واگذاری حق  بهره برداری طرح برای مدت معین در مقابل تکمیل طرح</a:t>
          </a:r>
          <a:endParaRPr lang="en-US" sz="1000" kern="1200" dirty="0">
            <a:cs typeface="B Titr" panose="00000700000000000000" pitchFamily="2" charset="-78"/>
          </a:endParaRPr>
        </a:p>
      </dsp:txBody>
      <dsp:txXfrm>
        <a:off x="2608157" y="3476627"/>
        <a:ext cx="1085237" cy="938856"/>
      </dsp:txXfrm>
    </dsp:sp>
    <dsp:sp modelId="{B62A0CF6-5050-4464-9ACD-8B9513D6B7F1}">
      <dsp:nvSpPr>
        <dsp:cNvPr id="0" name=""/>
        <dsp:cNvSpPr/>
      </dsp:nvSpPr>
      <dsp:spPr>
        <a:xfrm>
          <a:off x="1447806" y="1828796"/>
          <a:ext cx="1623251" cy="1404302"/>
        </a:xfrm>
        <a:prstGeom prst="hexagon">
          <a:avLst>
            <a:gd name="adj" fmla="val 28570"/>
            <a:gd name="vf" fmla="val 115470"/>
          </a:avLst>
        </a:prstGeom>
        <a:solidFill>
          <a:schemeClr val="accent5">
            <a:hueOff val="-16659690"/>
            <a:satOff val="16323"/>
            <a:lumOff val="-1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1">
            <a:lnSpc>
              <a:spcPct val="90000"/>
            </a:lnSpc>
            <a:spcBef>
              <a:spcPct val="0"/>
            </a:spcBef>
            <a:spcAft>
              <a:spcPct val="35000"/>
            </a:spcAft>
            <a:buNone/>
          </a:pPr>
          <a:r>
            <a:rPr lang="fa-IR" sz="1000" kern="1200" dirty="0">
              <a:cs typeface="B Titr" panose="00000700000000000000" pitchFamily="2" charset="-78"/>
            </a:rPr>
            <a:t>تکمیل طرح در ازای تهاتر دارایی های مازاد به میزان طلب قطعی پیمانکاران</a:t>
          </a:r>
          <a:endParaRPr lang="en-US" sz="1000" kern="1200" dirty="0">
            <a:cs typeface="B Titr" panose="00000700000000000000" pitchFamily="2" charset="-78"/>
          </a:endParaRPr>
        </a:p>
      </dsp:txBody>
      <dsp:txXfrm>
        <a:off x="1716813" y="2061519"/>
        <a:ext cx="1085237" cy="938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76CFA-F7D9-4A39-A528-2660F3864688}">
      <dsp:nvSpPr>
        <dsp:cNvPr id="0" name=""/>
        <dsp:cNvSpPr/>
      </dsp:nvSpPr>
      <dsp:spPr>
        <a:xfrm>
          <a:off x="3048008" y="1523997"/>
          <a:ext cx="1980799" cy="1713471"/>
        </a:xfrm>
        <a:prstGeom prst="hexagon">
          <a:avLst>
            <a:gd name="adj" fmla="val 28570"/>
            <a:gd name="vf" fmla="val 115470"/>
          </a:avLst>
        </a:prstGeom>
        <a:solidFill>
          <a:srgbClr val="8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1">
            <a:lnSpc>
              <a:spcPct val="90000"/>
            </a:lnSpc>
            <a:spcBef>
              <a:spcPct val="0"/>
            </a:spcBef>
            <a:spcAft>
              <a:spcPct val="35000"/>
            </a:spcAft>
            <a:buNone/>
          </a:pPr>
          <a:r>
            <a:rPr lang="fa-IR" sz="900" kern="1200" dirty="0">
              <a:cs typeface="B Titr" panose="00000700000000000000" pitchFamily="2" charset="-78"/>
            </a:rPr>
            <a:t>اموال غیرمنقول مازاد</a:t>
          </a:r>
          <a:endParaRPr lang="en-US" sz="900" kern="1200" dirty="0">
            <a:cs typeface="B Titr" panose="00000700000000000000" pitchFamily="2" charset="-78"/>
          </a:endParaRPr>
        </a:p>
      </dsp:txBody>
      <dsp:txXfrm>
        <a:off x="3376254" y="1807943"/>
        <a:ext cx="1324307" cy="1145579"/>
      </dsp:txXfrm>
    </dsp:sp>
    <dsp:sp modelId="{A7901F9B-FB2E-4CB2-81C2-9EDF984E0C4D}">
      <dsp:nvSpPr>
        <dsp:cNvPr id="0" name=""/>
        <dsp:cNvSpPr/>
      </dsp:nvSpPr>
      <dsp:spPr>
        <a:xfrm>
          <a:off x="4364530" y="738623"/>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09A6C-7B1D-45CF-9F46-C88A720945B1}">
      <dsp:nvSpPr>
        <dsp:cNvPr id="0" name=""/>
        <dsp:cNvSpPr/>
      </dsp:nvSpPr>
      <dsp:spPr>
        <a:xfrm>
          <a:off x="3306630" y="0"/>
          <a:ext cx="1623251" cy="1404302"/>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1">
            <a:lnSpc>
              <a:spcPct val="90000"/>
            </a:lnSpc>
            <a:spcBef>
              <a:spcPct val="0"/>
            </a:spcBef>
            <a:spcAft>
              <a:spcPct val="35000"/>
            </a:spcAft>
            <a:buNone/>
          </a:pPr>
          <a:r>
            <a:rPr lang="fa-IR" sz="900" kern="1200" dirty="0">
              <a:cs typeface="B Titr" panose="00000700000000000000" pitchFamily="2" charset="-78"/>
            </a:rPr>
            <a:t>استفاده از نهادها و ابزارهای بازار سرمایه از جمله صندوق امالک و مستغلات، صندوق زمین و ساختمان، صندوق پروژه و اوراق تأمین مالی</a:t>
          </a:r>
          <a:endParaRPr lang="en-US" sz="900" kern="1200" dirty="0">
            <a:cs typeface="B Titr" panose="00000700000000000000" pitchFamily="2" charset="-78"/>
          </a:endParaRPr>
        </a:p>
      </dsp:txBody>
      <dsp:txXfrm>
        <a:off x="3575637" y="232723"/>
        <a:ext cx="1085237" cy="938856"/>
      </dsp:txXfrm>
    </dsp:sp>
    <dsp:sp modelId="{C0D6C8B2-ED0D-4353-BA34-68CA5CA162E1}">
      <dsp:nvSpPr>
        <dsp:cNvPr id="0" name=""/>
        <dsp:cNvSpPr/>
      </dsp:nvSpPr>
      <dsp:spPr>
        <a:xfrm>
          <a:off x="5236746" y="1942449"/>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ADA8F-5816-4C9B-A685-31C67ED6DE68}">
      <dsp:nvSpPr>
        <dsp:cNvPr id="0" name=""/>
        <dsp:cNvSpPr/>
      </dsp:nvSpPr>
      <dsp:spPr>
        <a:xfrm>
          <a:off x="1752604" y="838196"/>
          <a:ext cx="1623251" cy="1404302"/>
        </a:xfrm>
        <a:prstGeom prst="hexagon">
          <a:avLst>
            <a:gd name="adj" fmla="val 28570"/>
            <a:gd name="vf" fmla="val 115470"/>
          </a:avLst>
        </a:prstGeom>
        <a:solidFill>
          <a:schemeClr val="accent5">
            <a:hueOff val="-3331938"/>
            <a:satOff val="3265"/>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1">
            <a:lnSpc>
              <a:spcPct val="90000"/>
            </a:lnSpc>
            <a:spcBef>
              <a:spcPct val="0"/>
            </a:spcBef>
            <a:spcAft>
              <a:spcPct val="35000"/>
            </a:spcAft>
            <a:buNone/>
          </a:pPr>
          <a:r>
            <a:rPr lang="fa-IR" sz="900" kern="1200" dirty="0">
              <a:cs typeface="B Titr" panose="00000700000000000000" pitchFamily="2" charset="-78"/>
            </a:rPr>
            <a:t>تهاتر داراییهای مازاد  در ازای طلب قطعی پیمانکاران به منظورپیشبرد طرحهای عمرانی نیمه تمام. </a:t>
          </a:r>
          <a:endParaRPr lang="en-US" sz="900" kern="1200" dirty="0">
            <a:cs typeface="B Titr" panose="00000700000000000000" pitchFamily="2" charset="-78"/>
          </a:endParaRPr>
        </a:p>
      </dsp:txBody>
      <dsp:txXfrm>
        <a:off x="2021611" y="1070919"/>
        <a:ext cx="1085237" cy="938856"/>
      </dsp:txXfrm>
    </dsp:sp>
    <dsp:sp modelId="{BBADA737-891E-4443-84DD-42DE474DD510}">
      <dsp:nvSpPr>
        <dsp:cNvPr id="0" name=""/>
        <dsp:cNvSpPr/>
      </dsp:nvSpPr>
      <dsp:spPr>
        <a:xfrm>
          <a:off x="4630849" y="3301343"/>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EDE29-DE74-4025-9A38-D320BB429E5B}">
      <dsp:nvSpPr>
        <dsp:cNvPr id="0" name=""/>
        <dsp:cNvSpPr/>
      </dsp:nvSpPr>
      <dsp:spPr>
        <a:xfrm>
          <a:off x="4724403" y="838196"/>
          <a:ext cx="1623251" cy="1404302"/>
        </a:xfrm>
        <a:prstGeom prst="hexagon">
          <a:avLst>
            <a:gd name="adj" fmla="val 28570"/>
            <a:gd name="vf" fmla="val 115470"/>
          </a:avLst>
        </a:prstGeom>
        <a:solidFill>
          <a:schemeClr val="accent5">
            <a:hueOff val="-6663876"/>
            <a:satOff val="6529"/>
            <a:lumOff val="-7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1">
            <a:lnSpc>
              <a:spcPct val="90000"/>
            </a:lnSpc>
            <a:spcBef>
              <a:spcPct val="0"/>
            </a:spcBef>
            <a:spcAft>
              <a:spcPct val="35000"/>
            </a:spcAft>
            <a:buNone/>
          </a:pPr>
          <a:r>
            <a:rPr lang="fa-IR" sz="900" kern="1200" dirty="0">
              <a:cs typeface="B Titr" panose="00000700000000000000" pitchFamily="2" charset="-78"/>
            </a:rPr>
            <a:t>فروش به صورت نقد یا اقساط </a:t>
          </a:r>
          <a:endParaRPr lang="en-US" sz="900" kern="1200" dirty="0">
            <a:cs typeface="B Titr" panose="00000700000000000000" pitchFamily="2" charset="-78"/>
          </a:endParaRPr>
        </a:p>
      </dsp:txBody>
      <dsp:txXfrm>
        <a:off x="4993410" y="1070919"/>
        <a:ext cx="1085237" cy="938856"/>
      </dsp:txXfrm>
    </dsp:sp>
    <dsp:sp modelId="{3218609D-9C3F-4427-8FD1-948A6AFB4CFA}">
      <dsp:nvSpPr>
        <dsp:cNvPr id="0" name=""/>
        <dsp:cNvSpPr/>
      </dsp:nvSpPr>
      <dsp:spPr>
        <a:xfrm>
          <a:off x="3127855" y="3442401"/>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216F9-E45A-4AE4-80A0-9259592CA084}">
      <dsp:nvSpPr>
        <dsp:cNvPr id="0" name=""/>
        <dsp:cNvSpPr/>
      </dsp:nvSpPr>
      <dsp:spPr>
        <a:xfrm>
          <a:off x="4724393" y="2514604"/>
          <a:ext cx="1623251" cy="1404302"/>
        </a:xfrm>
        <a:prstGeom prst="hexagon">
          <a:avLst>
            <a:gd name="adj" fmla="val 28570"/>
            <a:gd name="vf" fmla="val 115470"/>
          </a:avLst>
        </a:prstGeom>
        <a:solidFill>
          <a:schemeClr val="accent5">
            <a:hueOff val="-9995815"/>
            <a:satOff val="9794"/>
            <a:lumOff val="-1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1">
            <a:lnSpc>
              <a:spcPct val="90000"/>
            </a:lnSpc>
            <a:spcBef>
              <a:spcPct val="0"/>
            </a:spcBef>
            <a:spcAft>
              <a:spcPct val="35000"/>
            </a:spcAft>
            <a:buNone/>
          </a:pPr>
          <a:r>
            <a:rPr lang="fa-IR" sz="900" kern="1200" dirty="0">
              <a:cs typeface="B Titr" panose="00000700000000000000" pitchFamily="2" charset="-78"/>
            </a:rPr>
            <a:t>واگذاری حق انتفاع با کاربریهای مختلف در قالب انواع عقود قانونی</a:t>
          </a:r>
          <a:endParaRPr lang="en-US" sz="900" kern="1200" dirty="0">
            <a:cs typeface="B Titr" panose="00000700000000000000" pitchFamily="2" charset="-78"/>
          </a:endParaRPr>
        </a:p>
      </dsp:txBody>
      <dsp:txXfrm>
        <a:off x="4993400" y="2747327"/>
        <a:ext cx="1085237" cy="938856"/>
      </dsp:txXfrm>
    </dsp:sp>
    <dsp:sp modelId="{7D795161-163C-44D3-B37D-388362223C00}">
      <dsp:nvSpPr>
        <dsp:cNvPr id="0" name=""/>
        <dsp:cNvSpPr/>
      </dsp:nvSpPr>
      <dsp:spPr>
        <a:xfrm>
          <a:off x="2241357" y="2239058"/>
          <a:ext cx="747349" cy="6439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1944C-D4D3-4C50-8E4F-41EB84FEBB4E}">
      <dsp:nvSpPr>
        <dsp:cNvPr id="0" name=""/>
        <dsp:cNvSpPr/>
      </dsp:nvSpPr>
      <dsp:spPr>
        <a:xfrm>
          <a:off x="3276593" y="3352794"/>
          <a:ext cx="1623251" cy="1404302"/>
        </a:xfrm>
        <a:prstGeom prst="hexagon">
          <a:avLst>
            <a:gd name="adj" fmla="val 28570"/>
            <a:gd name="vf" fmla="val 115470"/>
          </a:avLst>
        </a:prstGeom>
        <a:solidFill>
          <a:schemeClr val="accent5">
            <a:hueOff val="-13327752"/>
            <a:satOff val="13058"/>
            <a:lumOff val="-150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1">
            <a:lnSpc>
              <a:spcPct val="90000"/>
            </a:lnSpc>
            <a:spcBef>
              <a:spcPct val="0"/>
            </a:spcBef>
            <a:spcAft>
              <a:spcPct val="35000"/>
            </a:spcAft>
            <a:buNone/>
          </a:pPr>
          <a:r>
            <a:rPr lang="fa-IR" sz="900" kern="1200" dirty="0">
              <a:cs typeface="B Titr" panose="00000700000000000000" pitchFamily="2" charset="-78"/>
            </a:rPr>
            <a:t>مشارکت در ساخت با بخش غیردولتی</a:t>
          </a:r>
          <a:endParaRPr lang="en-US" sz="900" kern="1200" dirty="0">
            <a:cs typeface="B Titr" panose="00000700000000000000" pitchFamily="2" charset="-78"/>
          </a:endParaRPr>
        </a:p>
      </dsp:txBody>
      <dsp:txXfrm>
        <a:off x="3545600" y="3585517"/>
        <a:ext cx="1085237" cy="938856"/>
      </dsp:txXfrm>
    </dsp:sp>
    <dsp:sp modelId="{B62A0CF6-5050-4464-9ACD-8B9513D6B7F1}">
      <dsp:nvSpPr>
        <dsp:cNvPr id="0" name=""/>
        <dsp:cNvSpPr/>
      </dsp:nvSpPr>
      <dsp:spPr>
        <a:xfrm>
          <a:off x="1752604" y="2590799"/>
          <a:ext cx="1623251" cy="1404302"/>
        </a:xfrm>
        <a:prstGeom prst="hexagon">
          <a:avLst>
            <a:gd name="adj" fmla="val 28570"/>
            <a:gd name="vf" fmla="val 115470"/>
          </a:avLst>
        </a:prstGeom>
        <a:solidFill>
          <a:schemeClr val="accent5">
            <a:hueOff val="-16659690"/>
            <a:satOff val="16323"/>
            <a:lumOff val="-1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1">
            <a:lnSpc>
              <a:spcPct val="90000"/>
            </a:lnSpc>
            <a:spcBef>
              <a:spcPct val="0"/>
            </a:spcBef>
            <a:spcAft>
              <a:spcPct val="35000"/>
            </a:spcAft>
            <a:buNone/>
          </a:pPr>
          <a:r>
            <a:rPr lang="fa-IR" sz="900" kern="1200" dirty="0">
              <a:cs typeface="B Titr" panose="00000700000000000000" pitchFamily="2" charset="-78"/>
            </a:rPr>
            <a:t>معاوضه</a:t>
          </a:r>
          <a:endParaRPr lang="en-US" sz="900" kern="1200" dirty="0">
            <a:cs typeface="B Titr" panose="00000700000000000000" pitchFamily="2" charset="-78"/>
          </a:endParaRPr>
        </a:p>
      </dsp:txBody>
      <dsp:txXfrm>
        <a:off x="2021611" y="2823522"/>
        <a:ext cx="1085237" cy="938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7B1F9-6694-440D-8FC7-A7ABEC1B90B8}">
      <dsp:nvSpPr>
        <dsp:cNvPr id="0" name=""/>
        <dsp:cNvSpPr/>
      </dsp:nvSpPr>
      <dsp:spPr>
        <a:xfrm>
          <a:off x="-5461837" y="-836291"/>
          <a:ext cx="6503345" cy="6503345"/>
        </a:xfrm>
        <a:prstGeom prst="blockArc">
          <a:avLst>
            <a:gd name="adj1" fmla="val 18900000"/>
            <a:gd name="adj2" fmla="val 2700000"/>
            <a:gd name="adj3" fmla="val 33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28CCE-D12E-451D-AF13-9386F30D9D32}">
      <dsp:nvSpPr>
        <dsp:cNvPr id="0" name=""/>
        <dsp:cNvSpPr/>
      </dsp:nvSpPr>
      <dsp:spPr>
        <a:xfrm>
          <a:off x="455391" y="301826"/>
          <a:ext cx="7706911" cy="6040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40640" rIns="40640" bIns="40640" numCol="1" spcCol="1270" anchor="ctr" anchorCtr="0">
          <a:noAutofit/>
        </a:bodyPr>
        <a:lstStyle/>
        <a:p>
          <a:pPr marL="0" lvl="0" indent="0" algn="l" defTabSz="711200">
            <a:lnSpc>
              <a:spcPct val="90000"/>
            </a:lnSpc>
            <a:spcBef>
              <a:spcPct val="0"/>
            </a:spcBef>
            <a:spcAft>
              <a:spcPct val="35000"/>
            </a:spcAft>
            <a:buNone/>
          </a:pPr>
          <a:r>
            <a:rPr lang="fa-IR" sz="1600" kern="1200" dirty="0">
              <a:cs typeface="B Titr" panose="00000700000000000000" pitchFamily="2" charset="-78"/>
            </a:rPr>
            <a:t>تعیین قیمت و شرایط انجام معامله توسط هیأت</a:t>
          </a:r>
          <a:endParaRPr lang="en-US" sz="1600" kern="1200" dirty="0">
            <a:cs typeface="B Titr" panose="00000700000000000000" pitchFamily="2" charset="-78"/>
          </a:endParaRPr>
        </a:p>
      </dsp:txBody>
      <dsp:txXfrm>
        <a:off x="455391" y="301826"/>
        <a:ext cx="7706911" cy="604038"/>
      </dsp:txXfrm>
    </dsp:sp>
    <dsp:sp modelId="{E56BF581-2714-4DD5-A924-6428B29EEC4F}">
      <dsp:nvSpPr>
        <dsp:cNvPr id="0" name=""/>
        <dsp:cNvSpPr/>
      </dsp:nvSpPr>
      <dsp:spPr>
        <a:xfrm>
          <a:off x="77867" y="226321"/>
          <a:ext cx="755048" cy="755048"/>
        </a:xfrm>
        <a:prstGeom prst="ellipse">
          <a:avLst/>
        </a:prstGeom>
        <a:blipFill rotWithShape="0">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D36E1E-CDF4-4280-8BB4-1A7B7AECFEFA}">
      <dsp:nvSpPr>
        <dsp:cNvPr id="0" name=""/>
        <dsp:cNvSpPr/>
      </dsp:nvSpPr>
      <dsp:spPr>
        <a:xfrm>
          <a:off x="888228" y="1207594"/>
          <a:ext cx="7274075" cy="604038"/>
        </a:xfrm>
        <a:prstGeom prst="rect">
          <a:avLst/>
        </a:prstGeom>
        <a:solidFill>
          <a:schemeClr val="accent5">
            <a:hueOff val="-4164922"/>
            <a:satOff val="4081"/>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40640" rIns="40640" bIns="40640" numCol="1" spcCol="1270" anchor="ctr" anchorCtr="0">
          <a:noAutofit/>
        </a:bodyPr>
        <a:lstStyle/>
        <a:p>
          <a:pPr marL="0" lvl="0" indent="0" algn="l" defTabSz="711200">
            <a:lnSpc>
              <a:spcPct val="90000"/>
            </a:lnSpc>
            <a:spcBef>
              <a:spcPct val="0"/>
            </a:spcBef>
            <a:spcAft>
              <a:spcPct val="35000"/>
            </a:spcAft>
            <a:buNone/>
          </a:pPr>
          <a:r>
            <a:rPr lang="fa-IR" sz="1600" kern="1200" dirty="0">
              <a:cs typeface="B Titr" panose="00000700000000000000" pitchFamily="2" charset="-78"/>
            </a:rPr>
            <a:t>اعلام فراخوان عمومی (مطابق تبصره یک) برگزاری مذاکره جهت دریافت درخواستهای اولیه</a:t>
          </a:r>
          <a:endParaRPr lang="en-US" sz="1600" kern="1200" dirty="0">
            <a:cs typeface="B Titr" panose="00000700000000000000" pitchFamily="2" charset="-78"/>
          </a:endParaRPr>
        </a:p>
      </dsp:txBody>
      <dsp:txXfrm>
        <a:off x="888228" y="1207594"/>
        <a:ext cx="7274075" cy="604038"/>
      </dsp:txXfrm>
    </dsp:sp>
    <dsp:sp modelId="{C00C7850-4520-476E-84A1-BDD78E85ACE0}">
      <dsp:nvSpPr>
        <dsp:cNvPr id="0" name=""/>
        <dsp:cNvSpPr/>
      </dsp:nvSpPr>
      <dsp:spPr>
        <a:xfrm>
          <a:off x="510704" y="1132089"/>
          <a:ext cx="755048" cy="755048"/>
        </a:xfrm>
        <a:prstGeom prst="ellipse">
          <a:avLst/>
        </a:prstGeom>
        <a:blipFill rotWithShape="0">
          <a:blip xmlns:r="http://schemas.openxmlformats.org/officeDocument/2006/relationships" r:embed="rId2"/>
          <a:stretch>
            <a:fillRect/>
          </a:stretch>
        </a:blipFill>
        <a:ln w="25400" cap="flat" cmpd="sng" algn="ctr">
          <a:solidFill>
            <a:schemeClr val="accent5">
              <a:hueOff val="-4164922"/>
              <a:satOff val="4081"/>
              <a:lumOff val="-4706"/>
              <a:alphaOff val="0"/>
            </a:schemeClr>
          </a:solidFill>
          <a:prstDash val="solid"/>
        </a:ln>
        <a:effectLst/>
      </dsp:spPr>
      <dsp:style>
        <a:lnRef idx="2">
          <a:scrgbClr r="0" g="0" b="0"/>
        </a:lnRef>
        <a:fillRef idx="1">
          <a:scrgbClr r="0" g="0" b="0"/>
        </a:fillRef>
        <a:effectRef idx="0">
          <a:scrgbClr r="0" g="0" b="0"/>
        </a:effectRef>
        <a:fontRef idx="minor"/>
      </dsp:style>
    </dsp:sp>
    <dsp:sp modelId="{E01920CC-EC9B-45D4-8953-B8A6F0CA0926}">
      <dsp:nvSpPr>
        <dsp:cNvPr id="0" name=""/>
        <dsp:cNvSpPr/>
      </dsp:nvSpPr>
      <dsp:spPr>
        <a:xfrm>
          <a:off x="1021074" y="2113362"/>
          <a:ext cx="7141229" cy="604038"/>
        </a:xfrm>
        <a:prstGeom prst="rect">
          <a:avLst/>
        </a:prstGeom>
        <a:solidFill>
          <a:schemeClr val="accent5">
            <a:hueOff val="-8329845"/>
            <a:satOff val="8162"/>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40640" rIns="40640" bIns="40640" numCol="1" spcCol="1270" anchor="ctr" anchorCtr="0">
          <a:noAutofit/>
        </a:bodyPr>
        <a:lstStyle/>
        <a:p>
          <a:pPr marL="0" lvl="0" indent="0" algn="l" defTabSz="711200">
            <a:lnSpc>
              <a:spcPct val="90000"/>
            </a:lnSpc>
            <a:spcBef>
              <a:spcPct val="0"/>
            </a:spcBef>
            <a:spcAft>
              <a:spcPct val="35000"/>
            </a:spcAft>
            <a:buNone/>
          </a:pPr>
          <a:r>
            <a:rPr lang="fa-IR" sz="1600" kern="1200" dirty="0">
              <a:cs typeface="B Titr" panose="00000700000000000000" pitchFamily="2" charset="-78"/>
            </a:rPr>
            <a:t>اخذ پیشنهادات دستگاه مشمول و کارشناسان مرتبط</a:t>
          </a:r>
          <a:endParaRPr lang="en-US" sz="1600" kern="1200" dirty="0">
            <a:cs typeface="B Titr" panose="00000700000000000000" pitchFamily="2" charset="-78"/>
          </a:endParaRPr>
        </a:p>
      </dsp:txBody>
      <dsp:txXfrm>
        <a:off x="1021074" y="2113362"/>
        <a:ext cx="7141229" cy="604038"/>
      </dsp:txXfrm>
    </dsp:sp>
    <dsp:sp modelId="{9584CA8A-5C88-4D5D-AE99-F2170DC6C277}">
      <dsp:nvSpPr>
        <dsp:cNvPr id="0" name=""/>
        <dsp:cNvSpPr/>
      </dsp:nvSpPr>
      <dsp:spPr>
        <a:xfrm>
          <a:off x="609603" y="2057398"/>
          <a:ext cx="755048" cy="755048"/>
        </a:xfrm>
        <a:prstGeom prst="ellipse">
          <a:avLst/>
        </a:prstGeom>
        <a:blipFill rotWithShape="0">
          <a:blip xmlns:r="http://schemas.openxmlformats.org/officeDocument/2006/relationships" r:embed="rId3"/>
          <a:stretch>
            <a:fillRect/>
          </a:stretch>
        </a:blipFill>
        <a:ln w="25400" cap="flat" cmpd="sng" algn="ctr">
          <a:solidFill>
            <a:schemeClr val="accent5">
              <a:hueOff val="-8329845"/>
              <a:satOff val="8162"/>
              <a:lumOff val="-9412"/>
              <a:alphaOff val="0"/>
            </a:schemeClr>
          </a:solidFill>
          <a:prstDash val="solid"/>
        </a:ln>
        <a:effectLst/>
      </dsp:spPr>
      <dsp:style>
        <a:lnRef idx="2">
          <a:scrgbClr r="0" g="0" b="0"/>
        </a:lnRef>
        <a:fillRef idx="1">
          <a:scrgbClr r="0" g="0" b="0"/>
        </a:fillRef>
        <a:effectRef idx="0">
          <a:scrgbClr r="0" g="0" b="0"/>
        </a:effectRef>
        <a:fontRef idx="minor"/>
      </dsp:style>
    </dsp:sp>
    <dsp:sp modelId="{E62DC61F-3966-43E0-908A-1FD355D77691}">
      <dsp:nvSpPr>
        <dsp:cNvPr id="0" name=""/>
        <dsp:cNvSpPr/>
      </dsp:nvSpPr>
      <dsp:spPr>
        <a:xfrm>
          <a:off x="888228" y="3019130"/>
          <a:ext cx="7274075" cy="604038"/>
        </a:xfrm>
        <a:prstGeom prst="rect">
          <a:avLst/>
        </a:prstGeom>
        <a:solidFill>
          <a:schemeClr val="accent5">
            <a:hueOff val="-12494767"/>
            <a:satOff val="12242"/>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40640" rIns="40640" bIns="40640" numCol="1" spcCol="1270" anchor="ctr" anchorCtr="0">
          <a:noAutofit/>
        </a:bodyPr>
        <a:lstStyle/>
        <a:p>
          <a:pPr marL="0" lvl="0" indent="0" algn="l" defTabSz="711200">
            <a:lnSpc>
              <a:spcPct val="90000"/>
            </a:lnSpc>
            <a:spcBef>
              <a:spcPct val="0"/>
            </a:spcBef>
            <a:spcAft>
              <a:spcPct val="35000"/>
            </a:spcAft>
            <a:buNone/>
          </a:pPr>
          <a:r>
            <a:rPr lang="fa-IR" sz="1600" kern="1200" dirty="0">
              <a:cs typeface="B Titr" panose="00000700000000000000" pitchFamily="2" charset="-78"/>
            </a:rPr>
            <a:t>انجام مذاکره با متقاضیان با نظارت کمیته تخصصی موضوع بند 10 ماده دو</a:t>
          </a:r>
          <a:endParaRPr lang="en-US" sz="1600" kern="1200" dirty="0">
            <a:cs typeface="B Titr" panose="00000700000000000000" pitchFamily="2" charset="-78"/>
          </a:endParaRPr>
        </a:p>
      </dsp:txBody>
      <dsp:txXfrm>
        <a:off x="888228" y="3019130"/>
        <a:ext cx="7274075" cy="604038"/>
      </dsp:txXfrm>
    </dsp:sp>
    <dsp:sp modelId="{1D55F20A-DA33-4572-86D7-185F0AD96D67}">
      <dsp:nvSpPr>
        <dsp:cNvPr id="0" name=""/>
        <dsp:cNvSpPr/>
      </dsp:nvSpPr>
      <dsp:spPr>
        <a:xfrm>
          <a:off x="510704" y="2943625"/>
          <a:ext cx="755048" cy="755048"/>
        </a:xfrm>
        <a:prstGeom prst="ellipse">
          <a:avLst/>
        </a:prstGeom>
        <a:blipFill rotWithShape="0">
          <a:blip xmlns:r="http://schemas.openxmlformats.org/officeDocument/2006/relationships" r:embed="rId4"/>
          <a:stretch>
            <a:fillRect/>
          </a:stretch>
        </a:blipFill>
        <a:ln w="25400" cap="flat" cmpd="sng" algn="ctr">
          <a:solidFill>
            <a:schemeClr val="accent5">
              <a:hueOff val="-12494767"/>
              <a:satOff val="12242"/>
              <a:lumOff val="-14117"/>
              <a:alphaOff val="0"/>
            </a:schemeClr>
          </a:solidFill>
          <a:prstDash val="solid"/>
        </a:ln>
        <a:effectLst/>
      </dsp:spPr>
      <dsp:style>
        <a:lnRef idx="2">
          <a:scrgbClr r="0" g="0" b="0"/>
        </a:lnRef>
        <a:fillRef idx="1">
          <a:scrgbClr r="0" g="0" b="0"/>
        </a:fillRef>
        <a:effectRef idx="0">
          <a:scrgbClr r="0" g="0" b="0"/>
        </a:effectRef>
        <a:fontRef idx="minor"/>
      </dsp:style>
    </dsp:sp>
    <dsp:sp modelId="{EB91A65E-833E-44BC-A78F-E02DB91E128A}">
      <dsp:nvSpPr>
        <dsp:cNvPr id="0" name=""/>
        <dsp:cNvSpPr/>
      </dsp:nvSpPr>
      <dsp:spPr>
        <a:xfrm>
          <a:off x="455391" y="3924898"/>
          <a:ext cx="7706911" cy="604038"/>
        </a:xfrm>
        <a:prstGeom prst="rect">
          <a:avLst/>
        </a:prstGeom>
        <a:solidFill>
          <a:schemeClr val="accent5">
            <a:hueOff val="-16659690"/>
            <a:satOff val="16323"/>
            <a:lumOff val="-1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456" tIns="40640" rIns="40640" bIns="40640" numCol="1" spcCol="1270" anchor="ctr" anchorCtr="0">
          <a:noAutofit/>
        </a:bodyPr>
        <a:lstStyle/>
        <a:p>
          <a:pPr marL="0" lvl="0" indent="0" algn="l" defTabSz="711200">
            <a:lnSpc>
              <a:spcPct val="90000"/>
            </a:lnSpc>
            <a:spcBef>
              <a:spcPct val="0"/>
            </a:spcBef>
            <a:spcAft>
              <a:spcPct val="35000"/>
            </a:spcAft>
            <a:buNone/>
          </a:pPr>
          <a:r>
            <a:rPr lang="fa-IR" sz="1600" kern="1200" dirty="0">
              <a:cs typeface="B Titr" panose="00000700000000000000" pitchFamily="2" charset="-78"/>
            </a:rPr>
            <a:t>قطعیت معامله بر اساس نتایج مذاکره با تصویب هیأت</a:t>
          </a:r>
          <a:endParaRPr lang="en-US" sz="1600" kern="1200" dirty="0">
            <a:cs typeface="B Titr" panose="00000700000000000000" pitchFamily="2" charset="-78"/>
          </a:endParaRPr>
        </a:p>
      </dsp:txBody>
      <dsp:txXfrm>
        <a:off x="455391" y="3924898"/>
        <a:ext cx="7706911" cy="604038"/>
      </dsp:txXfrm>
    </dsp:sp>
    <dsp:sp modelId="{10F1C7CB-85C3-413D-ACE9-E9940C155D8C}">
      <dsp:nvSpPr>
        <dsp:cNvPr id="0" name=""/>
        <dsp:cNvSpPr/>
      </dsp:nvSpPr>
      <dsp:spPr>
        <a:xfrm>
          <a:off x="77867" y="3849393"/>
          <a:ext cx="755048" cy="755048"/>
        </a:xfrm>
        <a:prstGeom prst="ellipse">
          <a:avLst/>
        </a:prstGeom>
        <a:blipFill rotWithShape="0">
          <a:blip xmlns:r="http://schemas.openxmlformats.org/officeDocument/2006/relationships" r:embed="rId5"/>
          <a:stretch>
            <a:fillRect/>
          </a:stretch>
        </a:blipFill>
        <a:ln w="25400" cap="flat" cmpd="sng" algn="ctr">
          <a:solidFill>
            <a:schemeClr val="accent5">
              <a:hueOff val="-16659690"/>
              <a:satOff val="16323"/>
              <a:lumOff val="-1882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EFE80-EB8C-40B2-8A3D-DF07D0DA8FD4}">
      <dsp:nvSpPr>
        <dsp:cNvPr id="0" name=""/>
        <dsp:cNvSpPr/>
      </dsp:nvSpPr>
      <dsp:spPr>
        <a:xfrm rot="5400000">
          <a:off x="-260762" y="261293"/>
          <a:ext cx="1738414" cy="121688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fa-IR" sz="1100" kern="1200" dirty="0">
              <a:cs typeface="B Titr" panose="00000700000000000000" pitchFamily="2" charset="-78"/>
            </a:rPr>
            <a:t>كارگروه استاني</a:t>
          </a:r>
          <a:endParaRPr lang="en-US" sz="1100" kern="1200" dirty="0">
            <a:cs typeface="B Titr" panose="00000700000000000000" pitchFamily="2" charset="-78"/>
          </a:endParaRPr>
        </a:p>
      </dsp:txBody>
      <dsp:txXfrm rot="-5400000">
        <a:off x="1" y="608976"/>
        <a:ext cx="1216889" cy="521525"/>
      </dsp:txXfrm>
    </dsp:sp>
    <dsp:sp modelId="{E540190F-D5EC-43BA-A47C-3A392153E069}">
      <dsp:nvSpPr>
        <dsp:cNvPr id="0" name=""/>
        <dsp:cNvSpPr/>
      </dsp:nvSpPr>
      <dsp:spPr>
        <a:xfrm rot="5400000">
          <a:off x="4158260" y="-2940838"/>
          <a:ext cx="1129969" cy="701271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88950" rtl="1">
            <a:lnSpc>
              <a:spcPct val="90000"/>
            </a:lnSpc>
            <a:spcBef>
              <a:spcPct val="0"/>
            </a:spcBef>
            <a:spcAft>
              <a:spcPct val="15000"/>
            </a:spcAft>
            <a:buChar char="•"/>
          </a:pPr>
          <a:r>
            <a:rPr lang="fa-IR" sz="1100" kern="1200" dirty="0">
              <a:cs typeface="B Titr" panose="00000700000000000000" pitchFamily="2" charset="-78"/>
            </a:rPr>
            <a:t>وصول مکاتبه درخواست دستگاه جهت مولدسازی ملک و بررسي مدارك و مستندات مولدسازي اموال مشمول در سطح استان و نهایتاً تایید اولیه یا رد موضوع مولدسازی</a:t>
          </a:r>
          <a:endParaRPr lang="en-US" sz="1100" kern="1200" dirty="0">
            <a:cs typeface="B Titr" panose="00000700000000000000" pitchFamily="2" charset="-78"/>
          </a:endParaRPr>
        </a:p>
      </dsp:txBody>
      <dsp:txXfrm rot="-5400000">
        <a:off x="1216890" y="55693"/>
        <a:ext cx="6957549" cy="1019647"/>
      </dsp:txXfrm>
    </dsp:sp>
    <dsp:sp modelId="{C0694462-17E3-4D0F-9507-9A49143E17CE}">
      <dsp:nvSpPr>
        <dsp:cNvPr id="0" name=""/>
        <dsp:cNvSpPr/>
      </dsp:nvSpPr>
      <dsp:spPr>
        <a:xfrm rot="5400000">
          <a:off x="-260762" y="1806936"/>
          <a:ext cx="1738414" cy="1216889"/>
        </a:xfrm>
        <a:prstGeom prst="chevron">
          <a:avLst/>
        </a:prstGeom>
        <a:solidFill>
          <a:schemeClr val="accent5">
            <a:hueOff val="-8329845"/>
            <a:satOff val="8162"/>
            <a:lumOff val="-9412"/>
            <a:alphaOff val="0"/>
          </a:schemeClr>
        </a:solidFill>
        <a:ln w="25400" cap="flat" cmpd="sng" algn="ctr">
          <a:solidFill>
            <a:schemeClr val="accent5">
              <a:hueOff val="-8329845"/>
              <a:satOff val="8162"/>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fa-IR" sz="1100" kern="1200" dirty="0">
              <a:cs typeface="B Titr" panose="00000700000000000000" pitchFamily="2" charset="-78"/>
            </a:rPr>
            <a:t>کارگروه فرعی</a:t>
          </a:r>
          <a:endParaRPr lang="en-US" sz="1100" kern="1200" dirty="0">
            <a:cs typeface="B Titr" panose="00000700000000000000" pitchFamily="2" charset="-78"/>
          </a:endParaRPr>
        </a:p>
      </dsp:txBody>
      <dsp:txXfrm rot="-5400000">
        <a:off x="1" y="2154619"/>
        <a:ext cx="1216889" cy="521525"/>
      </dsp:txXfrm>
    </dsp:sp>
    <dsp:sp modelId="{67E4A8F8-999F-407F-82BA-C17B53C77BE5}">
      <dsp:nvSpPr>
        <dsp:cNvPr id="0" name=""/>
        <dsp:cNvSpPr/>
      </dsp:nvSpPr>
      <dsp:spPr>
        <a:xfrm rot="5400000">
          <a:off x="4158260" y="-1417366"/>
          <a:ext cx="1129969" cy="7012710"/>
        </a:xfrm>
        <a:prstGeom prst="round2SameRect">
          <a:avLst/>
        </a:prstGeom>
        <a:solidFill>
          <a:schemeClr val="lt1">
            <a:alpha val="90000"/>
            <a:hueOff val="0"/>
            <a:satOff val="0"/>
            <a:lumOff val="0"/>
            <a:alphaOff val="0"/>
          </a:schemeClr>
        </a:solidFill>
        <a:ln w="25400" cap="flat" cmpd="sng" algn="ctr">
          <a:solidFill>
            <a:schemeClr val="accent5">
              <a:hueOff val="-8329845"/>
              <a:satOff val="8162"/>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88950" rtl="1">
            <a:lnSpc>
              <a:spcPct val="90000"/>
            </a:lnSpc>
            <a:spcBef>
              <a:spcPct val="0"/>
            </a:spcBef>
            <a:spcAft>
              <a:spcPct val="15000"/>
            </a:spcAft>
            <a:buChar char="•"/>
          </a:pPr>
          <a:r>
            <a:rPr lang="fa-IR" sz="1100" kern="1200" dirty="0">
              <a:cs typeface="B Titr" panose="00000700000000000000" pitchFamily="2" charset="-78"/>
            </a:rPr>
            <a:t>بررسی املاک معرفی شده از طرف کارگروه استانی با حضور نمایندگان دستگاه های عضو کارگروه ملی و دستگاه های دارای ملک </a:t>
          </a:r>
          <a:endParaRPr lang="en-US" sz="1100" kern="1200" dirty="0">
            <a:cs typeface="B Titr" panose="00000700000000000000" pitchFamily="2" charset="-78"/>
          </a:endParaRPr>
        </a:p>
      </dsp:txBody>
      <dsp:txXfrm rot="-5400000">
        <a:off x="1216890" y="1579165"/>
        <a:ext cx="6957549" cy="1019647"/>
      </dsp:txXfrm>
    </dsp:sp>
    <dsp:sp modelId="{495AEBCF-D1C8-4E17-B90C-855AB69803EE}">
      <dsp:nvSpPr>
        <dsp:cNvPr id="0" name=""/>
        <dsp:cNvSpPr/>
      </dsp:nvSpPr>
      <dsp:spPr>
        <a:xfrm rot="5400000">
          <a:off x="-260762" y="3352579"/>
          <a:ext cx="1738414" cy="1216889"/>
        </a:xfrm>
        <a:prstGeom prst="chevron">
          <a:avLst/>
        </a:prstGeom>
        <a:solidFill>
          <a:schemeClr val="accent5">
            <a:hueOff val="-16659690"/>
            <a:satOff val="16323"/>
            <a:lumOff val="-18823"/>
            <a:alphaOff val="0"/>
          </a:schemeClr>
        </a:solidFill>
        <a:ln w="25400" cap="flat" cmpd="sng" algn="ctr">
          <a:solidFill>
            <a:schemeClr val="accent5">
              <a:hueOff val="-16659690"/>
              <a:satOff val="16323"/>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a-IR" sz="1100" kern="1200" dirty="0">
              <a:cs typeface="B Titr" panose="00000700000000000000" pitchFamily="2" charset="-78"/>
            </a:rPr>
            <a:t>كارگروه ملي </a:t>
          </a:r>
          <a:endParaRPr lang="en-US" sz="1100" kern="1200" dirty="0">
            <a:cs typeface="B Titr" panose="00000700000000000000" pitchFamily="2" charset="-78"/>
          </a:endParaRPr>
        </a:p>
      </dsp:txBody>
      <dsp:txXfrm rot="-5400000">
        <a:off x="1" y="3700262"/>
        <a:ext cx="1216889" cy="521525"/>
      </dsp:txXfrm>
    </dsp:sp>
    <dsp:sp modelId="{42661739-70D7-4C14-9DDD-5F0190FDACB8}">
      <dsp:nvSpPr>
        <dsp:cNvPr id="0" name=""/>
        <dsp:cNvSpPr/>
      </dsp:nvSpPr>
      <dsp:spPr>
        <a:xfrm rot="5400000">
          <a:off x="4158260" y="150446"/>
          <a:ext cx="1129969" cy="7012710"/>
        </a:xfrm>
        <a:prstGeom prst="round2SameRect">
          <a:avLst/>
        </a:prstGeom>
        <a:solidFill>
          <a:schemeClr val="lt1">
            <a:alpha val="90000"/>
            <a:hueOff val="0"/>
            <a:satOff val="0"/>
            <a:lumOff val="0"/>
            <a:alphaOff val="0"/>
          </a:schemeClr>
        </a:solidFill>
        <a:ln w="25400" cap="flat" cmpd="sng" algn="ctr">
          <a:solidFill>
            <a:schemeClr val="accent5">
              <a:hueOff val="-16659690"/>
              <a:satOff val="16323"/>
              <a:lumOff val="-1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r" defTabSz="488950" rtl="1">
            <a:lnSpc>
              <a:spcPct val="90000"/>
            </a:lnSpc>
            <a:spcBef>
              <a:spcPct val="0"/>
            </a:spcBef>
            <a:spcAft>
              <a:spcPct val="15000"/>
            </a:spcAft>
            <a:buChar char="•"/>
          </a:pPr>
          <a:r>
            <a:rPr lang="fa-IR" sz="1100" kern="1200" dirty="0">
              <a:cs typeface="B Titr" panose="00000700000000000000" pitchFamily="2" charset="-78"/>
            </a:rPr>
            <a:t>با مسؤليت وزير امور اقتصادي و دارايي و عضويت وزير راه و شهرسازي، معاون حقوقي رئيس جمهور، رئيس سازمان برنامه و بودجه كشور، بالاترين مقام دستگاه اجرايي ذي ربط و خزانه دار كل كشور/بررسي و تصميم گيري در مورد پيشنهادهاي ارائه شده توسط كارگروه  فرعی</a:t>
          </a:r>
          <a:endParaRPr lang="en-US" sz="1100" kern="1200" dirty="0">
            <a:cs typeface="B Titr" panose="00000700000000000000" pitchFamily="2" charset="-78"/>
          </a:endParaRPr>
        </a:p>
      </dsp:txBody>
      <dsp:txXfrm rot="-5400000">
        <a:off x="1216890" y="3146978"/>
        <a:ext cx="6957549" cy="101964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7F666-0EBF-49AD-9511-455410DE5871}" type="datetimeFigureOut">
              <a:rPr lang="en-US" smtClean="0"/>
              <a:t>10/31/2025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9AAB2-3A2F-4890-B651-C7EB20166FA1}" type="slidenum">
              <a:rPr lang="en-US" smtClean="0"/>
              <a:t>‹#›</a:t>
            </a:fld>
            <a:endParaRPr lang="en-US"/>
          </a:p>
        </p:txBody>
      </p:sp>
    </p:spTree>
    <p:extLst>
      <p:ext uri="{BB962C8B-B14F-4D97-AF65-F5344CB8AC3E}">
        <p14:creationId xmlns:p14="http://schemas.microsoft.com/office/powerpoint/2010/main" val="334931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AAB2-3A2F-4890-B651-C7EB20166FA1}" type="slidenum">
              <a:rPr lang="en-US" smtClean="0"/>
              <a:t>10</a:t>
            </a:fld>
            <a:endParaRPr lang="en-US"/>
          </a:p>
        </p:txBody>
      </p:sp>
    </p:spTree>
    <p:extLst>
      <p:ext uri="{BB962C8B-B14F-4D97-AF65-F5344CB8AC3E}">
        <p14:creationId xmlns:p14="http://schemas.microsoft.com/office/powerpoint/2010/main" val="47207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AAB2-3A2F-4890-B651-C7EB20166FA1}" type="slidenum">
              <a:rPr lang="en-US" smtClean="0"/>
              <a:t>32</a:t>
            </a:fld>
            <a:endParaRPr lang="en-US"/>
          </a:p>
        </p:txBody>
      </p:sp>
    </p:spTree>
    <p:extLst>
      <p:ext uri="{BB962C8B-B14F-4D97-AF65-F5344CB8AC3E}">
        <p14:creationId xmlns:p14="http://schemas.microsoft.com/office/powerpoint/2010/main" val="182851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AAB2-3A2F-4890-B651-C7EB20166FA1}" type="slidenum">
              <a:rPr lang="en-US" smtClean="0"/>
              <a:t>34</a:t>
            </a:fld>
            <a:endParaRPr lang="en-US"/>
          </a:p>
        </p:txBody>
      </p:sp>
    </p:spTree>
    <p:extLst>
      <p:ext uri="{BB962C8B-B14F-4D97-AF65-F5344CB8AC3E}">
        <p14:creationId xmlns:p14="http://schemas.microsoft.com/office/powerpoint/2010/main" val="63758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AAB2-3A2F-4890-B651-C7EB20166FA1}" type="slidenum">
              <a:rPr lang="en-US" smtClean="0"/>
              <a:t>35</a:t>
            </a:fld>
            <a:endParaRPr lang="en-US"/>
          </a:p>
        </p:txBody>
      </p:sp>
    </p:spTree>
    <p:extLst>
      <p:ext uri="{BB962C8B-B14F-4D97-AF65-F5344CB8AC3E}">
        <p14:creationId xmlns:p14="http://schemas.microsoft.com/office/powerpoint/2010/main" val="138346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AAB2-3A2F-4890-B651-C7EB20166FA1}" type="slidenum">
              <a:rPr lang="en-US" smtClean="0"/>
              <a:t>38</a:t>
            </a:fld>
            <a:endParaRPr lang="en-US"/>
          </a:p>
        </p:txBody>
      </p:sp>
    </p:spTree>
    <p:extLst>
      <p:ext uri="{BB962C8B-B14F-4D97-AF65-F5344CB8AC3E}">
        <p14:creationId xmlns:p14="http://schemas.microsoft.com/office/powerpoint/2010/main" val="1959677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1752600"/>
            <a:ext cx="5562600" cy="1470025"/>
          </a:xfrm>
        </p:spPr>
        <p:txBody>
          <a:bodyPr/>
          <a:lstStyle>
            <a:lvl1pPr>
              <a:defRPr>
                <a:gradFill flip="none" rotWithShape="1">
                  <a:gsLst>
                    <a:gs pos="0">
                      <a:schemeClr val="bg1">
                        <a:lumMod val="8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latin typeface="Arial Black" pitchFamily="34" charset="0"/>
              </a:defRPr>
            </a:lvl1pPr>
          </a:lstStyle>
          <a:p>
            <a:r>
              <a:rPr lang="en-US" dirty="0"/>
              <a:t>Click to edit title style</a:t>
            </a:r>
          </a:p>
        </p:txBody>
      </p:sp>
      <p:sp>
        <p:nvSpPr>
          <p:cNvPr id="3" name="Subtitle 2"/>
          <p:cNvSpPr>
            <a:spLocks noGrp="1"/>
          </p:cNvSpPr>
          <p:nvPr>
            <p:ph type="subTitle" idx="1"/>
          </p:nvPr>
        </p:nvSpPr>
        <p:spPr>
          <a:xfrm>
            <a:off x="3276600" y="3352800"/>
            <a:ext cx="5562601" cy="17526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PH" dirty="0"/>
              <a:t>Click to edit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143000"/>
            <a:ext cx="2057400" cy="4983163"/>
          </a:xfrm>
        </p:spPr>
        <p:txBody>
          <a:bodyPr vert="eaVert"/>
          <a:lstStyle/>
          <a:p>
            <a:r>
              <a:rPr lang="en-PH" dirty="0"/>
              <a:t>Click to edit title style</a:t>
            </a:r>
            <a:endParaRPr lang="en-US" dirty="0"/>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PH" dirty="0"/>
              <a:t>Click to edit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95400"/>
            <a:ext cx="3008313" cy="552450"/>
          </a:xfrm>
        </p:spPr>
        <p:txBody>
          <a:bodyPr anchor="b"/>
          <a:lstStyle>
            <a:lvl1pPr algn="l">
              <a:defRPr sz="2000" b="1"/>
            </a:lvl1pPr>
          </a:lstStyle>
          <a:p>
            <a:r>
              <a:rPr lang="en-PH" dirty="0"/>
              <a:t>Click to edit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2" y="-76200"/>
            <a:ext cx="5634318"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10/31/2025</a:t>
            </a:fld>
            <a:endParaRPr lang="en-US"/>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عکس بسم الله الرحمن الرحیم">
            <a:extLst>
              <a:ext uri="{FF2B5EF4-FFF2-40B4-BE49-F238E27FC236}">
                <a16:creationId xmlns:a16="http://schemas.microsoft.com/office/drawing/2014/main" id="{5CFCC671-AE2F-3BCB-0B8E-CB2DE79834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491" y="1295400"/>
            <a:ext cx="6441017" cy="483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00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228600"/>
            <a:ext cx="3155043" cy="369332"/>
          </a:xfrm>
          <a:prstGeom prst="rect">
            <a:avLst/>
          </a:prstGeom>
        </p:spPr>
        <p:txBody>
          <a:bodyPr wrap="square">
            <a:spAutoFit/>
          </a:bodyPr>
          <a:lstStyle/>
          <a:p>
            <a:pPr algn="ctr"/>
            <a:r>
              <a:rPr lang="fa-IR" dirty="0">
                <a:solidFill>
                  <a:schemeClr val="tx2"/>
                </a:solidFill>
                <a:cs typeface="B Titr" panose="00000700000000000000" pitchFamily="2" charset="-78"/>
              </a:rPr>
              <a:t>ساختارهای تصمیم گیری و اجرا</a:t>
            </a:r>
            <a:endParaRPr lang="en-US" dirty="0">
              <a:solidFill>
                <a:schemeClr val="tx2"/>
              </a:solidFill>
              <a:cs typeface="B Titr" panose="00000700000000000000" pitchFamily="2" charset="-78"/>
            </a:endParaRPr>
          </a:p>
        </p:txBody>
      </p:sp>
      <p:graphicFrame>
        <p:nvGraphicFramePr>
          <p:cNvPr id="5" name="Diagram 4"/>
          <p:cNvGraphicFramePr/>
          <p:nvPr>
            <p:extLst>
              <p:ext uri="{D42A27DB-BD31-4B8C-83A1-F6EECF244321}">
                <p14:modId xmlns:p14="http://schemas.microsoft.com/office/powerpoint/2010/main" val="3689719902"/>
              </p:ext>
            </p:extLst>
          </p:nvPr>
        </p:nvGraphicFramePr>
        <p:xfrm>
          <a:off x="260553" y="1752600"/>
          <a:ext cx="8350047"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89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5634318" cy="838200"/>
          </a:xfrm>
        </p:spPr>
        <p:txBody>
          <a:bodyPr>
            <a:normAutofit fontScale="90000"/>
          </a:bodyPr>
          <a:lstStyle/>
          <a:p>
            <a:r>
              <a:rPr lang="fa-IR" sz="2400" dirty="0">
                <a:solidFill>
                  <a:schemeClr val="tx2"/>
                </a:solidFill>
                <a:cs typeface="B Titr" panose="00000700000000000000" pitchFamily="2" charset="-78"/>
              </a:rPr>
              <a:t>فرآیند مولدسازی توسط هیات عالی </a:t>
            </a:r>
            <a:br>
              <a:rPr lang="fa-IR" sz="2400" dirty="0">
                <a:solidFill>
                  <a:schemeClr val="tx2"/>
                </a:solidFill>
                <a:cs typeface="B Titr" panose="00000700000000000000" pitchFamily="2" charset="-78"/>
              </a:rPr>
            </a:br>
            <a:br>
              <a:rPr lang="en-US" sz="2400" dirty="0">
                <a:solidFill>
                  <a:schemeClr val="tx2"/>
                </a:solidFill>
                <a:cs typeface="B Titr" panose="00000700000000000000" pitchFamily="2" charset="-78"/>
              </a:rPr>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698010"/>
              </p:ext>
            </p:extLst>
          </p:nvPr>
        </p:nvGraphicFramePr>
        <p:xfrm>
          <a:off x="457200" y="1066800"/>
          <a:ext cx="8534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65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fa-IR" dirty="0"/>
          </a:p>
          <a:p>
            <a:pPr marL="0" indent="0" algn="ctr" rtl="1">
              <a:buNone/>
            </a:pPr>
            <a:endParaRPr lang="fa-IR" dirty="0"/>
          </a:p>
          <a:p>
            <a:pPr marL="0" indent="0" algn="ctr" rtl="1">
              <a:buNone/>
            </a:pPr>
            <a:endParaRPr lang="fa-IR" dirty="0"/>
          </a:p>
        </p:txBody>
      </p:sp>
      <p:sp>
        <p:nvSpPr>
          <p:cNvPr id="2" name="Rectangle 1"/>
          <p:cNvSpPr/>
          <p:nvPr/>
        </p:nvSpPr>
        <p:spPr>
          <a:xfrm>
            <a:off x="596397" y="1716929"/>
            <a:ext cx="7951206" cy="3847464"/>
          </a:xfrm>
          <a:prstGeom prst="rect">
            <a:avLst/>
          </a:prstGeom>
        </p:spPr>
        <p:txBody>
          <a:bodyPr wrap="square">
            <a:spAutoFit/>
          </a:bodyPr>
          <a:lstStyle/>
          <a:p>
            <a:pPr algn="just" rtl="1">
              <a:lnSpc>
                <a:spcPct val="107000"/>
              </a:lnSpc>
              <a:spcAft>
                <a:spcPts val="800"/>
              </a:spcAft>
            </a:pPr>
            <a:r>
              <a:rPr lang="fa-IR" sz="2800" dirty="0">
                <a:latin typeface="Calibri" panose="020F0502020204030204" pitchFamily="34" charset="0"/>
                <a:ea typeface="Calibri" panose="020F0502020204030204" pitchFamily="34" charset="0"/>
                <a:cs typeface="B Titr" panose="00000700000000000000" pitchFamily="50" charset="-78"/>
              </a:rPr>
              <a:t>به منظورتشریح جزئیات و </a:t>
            </a:r>
            <a:r>
              <a:rPr lang="ar-SA" sz="2800" dirty="0">
                <a:latin typeface="Calibri" panose="020F0502020204030204" pitchFamily="34" charset="0"/>
                <a:ea typeface="Calibri" panose="020F0502020204030204" pitchFamily="34" charset="0"/>
                <a:cs typeface="B Titr" panose="00000700000000000000" pitchFamily="50" charset="-78"/>
              </a:rPr>
              <a:t>فرآیندهای</a:t>
            </a:r>
            <a:r>
              <a:rPr lang="fa-IR" sz="2800" dirty="0">
                <a:latin typeface="Calibri" panose="020F0502020204030204" pitchFamily="34" charset="0"/>
                <a:ea typeface="Calibri" panose="020F0502020204030204" pitchFamily="34" charset="0"/>
                <a:cs typeface="B Titr" panose="00000700000000000000" pitchFamily="50" charset="-78"/>
              </a:rPr>
              <a:t> اجرایی مولدسازی دارایی ها از جمله نحوه شناسایی</a:t>
            </a:r>
            <a:r>
              <a:rPr lang="ar-SA" sz="2800" dirty="0">
                <a:latin typeface="Calibri" panose="020F0502020204030204" pitchFamily="34" charset="0"/>
                <a:ea typeface="Calibri" panose="020F0502020204030204" pitchFamily="34" charset="0"/>
                <a:cs typeface="B Titr" panose="00000700000000000000" pitchFamily="50" charset="-78"/>
              </a:rPr>
              <a:t>،</a:t>
            </a:r>
            <a:r>
              <a:rPr lang="fa-IR" sz="2800" dirty="0">
                <a:latin typeface="Calibri" panose="020F0502020204030204" pitchFamily="34" charset="0"/>
                <a:ea typeface="Calibri" panose="020F0502020204030204" pitchFamily="34" charset="0"/>
                <a:cs typeface="B Titr" panose="00000700000000000000" pitchFamily="50" charset="-78"/>
              </a:rPr>
              <a:t> چگونگی ارزش افزایی، </a:t>
            </a:r>
            <a:r>
              <a:rPr lang="ar-SA" sz="2800" dirty="0">
                <a:latin typeface="Calibri" panose="020F0502020204030204" pitchFamily="34" charset="0"/>
                <a:ea typeface="Calibri" panose="020F0502020204030204" pitchFamily="34" charset="0"/>
                <a:cs typeface="B Titr" panose="00000700000000000000" pitchFamily="50" charset="-78"/>
              </a:rPr>
              <a:t> </a:t>
            </a:r>
            <a:r>
              <a:rPr lang="fa-IR" sz="2800" dirty="0">
                <a:latin typeface="Calibri" panose="020F0502020204030204" pitchFamily="34" charset="0"/>
                <a:ea typeface="Calibri" panose="020F0502020204030204" pitchFamily="34" charset="0"/>
                <a:cs typeface="B Titr" panose="00000700000000000000" pitchFamily="50" charset="-78"/>
              </a:rPr>
              <a:t>روش </a:t>
            </a:r>
            <a:r>
              <a:rPr lang="ar-SA" sz="2800" dirty="0">
                <a:latin typeface="Calibri" panose="020F0502020204030204" pitchFamily="34" charset="0"/>
                <a:ea typeface="Calibri" panose="020F0502020204030204" pitchFamily="34" charset="0"/>
                <a:cs typeface="B Titr" panose="00000700000000000000" pitchFamily="50" charset="-78"/>
              </a:rPr>
              <a:t>قیمت‌گذاری</a:t>
            </a:r>
            <a:r>
              <a:rPr lang="fa-IR" sz="2800" dirty="0">
                <a:latin typeface="Calibri" panose="020F0502020204030204" pitchFamily="34" charset="0"/>
                <a:ea typeface="Calibri" panose="020F0502020204030204" pitchFamily="34" charset="0"/>
                <a:cs typeface="B Titr" panose="00000700000000000000" pitchFamily="50" charset="-78"/>
              </a:rPr>
              <a:t> و تعیین تکلیف نهایی املاک (فروش، معاوضه، تهاتر و .....) ، هیأت عالی مولدسازی اقدام به تدوین و تصویب آیین نامه اجرایی مصوبه سران قوا </a:t>
            </a:r>
            <a:r>
              <a:rPr lang="fa-IR" sz="2800" dirty="0">
                <a:cs typeface="B Titr" panose="00000700000000000000" pitchFamily="50" charset="-78"/>
              </a:rPr>
              <a:t>در جلسه 1401/12/24 </a:t>
            </a:r>
            <a:r>
              <a:rPr lang="fa-IR" sz="2800" dirty="0">
                <a:latin typeface="Calibri" panose="020F0502020204030204" pitchFamily="34" charset="0"/>
                <a:ea typeface="Calibri" panose="020F0502020204030204" pitchFamily="34" charset="0"/>
                <a:cs typeface="B Titr" panose="00000700000000000000" pitchFamily="50" charset="-78"/>
              </a:rPr>
              <a:t>در خصوص مولدسازی نموده است که تمام فرایند مولدسازی را از ابتدا تا انتها تدوین نموده است.</a:t>
            </a:r>
            <a:r>
              <a:rPr lang="fa-IR" sz="2800" dirty="0">
                <a:cs typeface="B Titr" panose="00000700000000000000" pitchFamily="50" charset="-78"/>
              </a:rPr>
              <a:t> </a:t>
            </a:r>
            <a:endParaRPr lang="ar-SA" sz="2800" dirty="0">
              <a:latin typeface="Calibri" panose="020F0502020204030204" pitchFamily="34" charset="0"/>
              <a:ea typeface="Calibri" panose="020F0502020204030204" pitchFamily="34" charset="0"/>
              <a:cs typeface="B Titr" panose="00000700000000000000" pitchFamily="50" charset="-78"/>
            </a:endParaRPr>
          </a:p>
          <a:p>
            <a:pPr algn="just" rtl="1">
              <a:lnSpc>
                <a:spcPct val="107000"/>
              </a:lnSpc>
              <a:spcAft>
                <a:spcPts val="800"/>
              </a:spcAft>
            </a:pPr>
            <a:r>
              <a:rPr lang="ar-SA" sz="2700" b="1" dirty="0">
                <a:solidFill>
                  <a:schemeClr val="tx1">
                    <a:lumMod val="75000"/>
                    <a:lumOff val="25000"/>
                  </a:schemeClr>
                </a:solidFill>
                <a:effectLst>
                  <a:glow rad="228600">
                    <a:schemeClr val="accent6">
                      <a:lumMod val="50000"/>
                      <a:alpha val="40000"/>
                    </a:schemeClr>
                  </a:glow>
                </a:effectLst>
              </a:rPr>
              <a:t>دامنه شمول: </a:t>
            </a:r>
            <a:r>
              <a:rPr lang="ar-SA" dirty="0">
                <a:latin typeface="Calibri" panose="020F0502020204030204" pitchFamily="34" charset="0"/>
                <a:ea typeface="Calibri" panose="020F0502020204030204" pitchFamily="34" charset="0"/>
                <a:cs typeface="B Nazanin" panose="00000400000000000000" pitchFamily="2" charset="-78"/>
              </a:rPr>
              <a:t>تمام دستگاه‌های دولتی، از جمله دانشگاه‌ها و مؤسسات آموزشی-درمانی</a:t>
            </a:r>
          </a:p>
        </p:txBody>
      </p:sp>
      <p:sp>
        <p:nvSpPr>
          <p:cNvPr id="4" name="Rectangle 3"/>
          <p:cNvSpPr/>
          <p:nvPr/>
        </p:nvSpPr>
        <p:spPr>
          <a:xfrm>
            <a:off x="-108717" y="363017"/>
            <a:ext cx="5343130" cy="388696"/>
          </a:xfrm>
          <a:prstGeom prst="rect">
            <a:avLst/>
          </a:prstGeom>
        </p:spPr>
        <p:txBody>
          <a:bodyPr wrap="none">
            <a:spAutoFit/>
          </a:bodyPr>
          <a:lstStyle/>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 </a:t>
            </a:r>
            <a:r>
              <a:rPr lang="ar-SA" b="1" dirty="0">
                <a:latin typeface="Calibri" panose="020F0502020204030204" pitchFamily="34" charset="0"/>
                <a:ea typeface="Calibri" panose="020F0502020204030204" pitchFamily="34" charset="0"/>
                <a:cs typeface="B Nazanin" panose="00000400000000000000" pitchFamily="2" charset="-78"/>
              </a:rPr>
              <a:t>آیین‌نامه اجرایی مولدسازی </a:t>
            </a:r>
            <a:r>
              <a:rPr lang="fa-IR" b="1" dirty="0">
                <a:latin typeface="Calibri" panose="020F0502020204030204" pitchFamily="34" charset="0"/>
                <a:ea typeface="Calibri" panose="020F0502020204030204" pitchFamily="34" charset="0"/>
                <a:cs typeface="B Nazanin" panose="00000400000000000000" pitchFamily="2" charset="-78"/>
              </a:rPr>
              <a:t>(1402/01/06</a:t>
            </a:r>
            <a:r>
              <a:rPr lang="ar-SA" dirty="0">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موضوع مصوبه سران قوا</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907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5181600" cy="457200"/>
          </a:xfrm>
        </p:spPr>
        <p:txBody>
          <a:bodyPr>
            <a:noAutofit/>
          </a:bodyPr>
          <a:lstStyle/>
          <a:p>
            <a:pPr algn="ctr"/>
            <a:r>
              <a:rPr lang="fa-IR" sz="2000" dirty="0">
                <a:cs typeface="B Titr" panose="00000700000000000000" pitchFamily="2" charset="-78"/>
              </a:rPr>
              <a:t>مبانی و مفاهیم آیین نامه اجرایی مولد سازی</a:t>
            </a:r>
            <a:br>
              <a:rPr lang="fa-IR" sz="2000" dirty="0">
                <a:cs typeface="B Titr" panose="00000700000000000000" pitchFamily="2" charset="-78"/>
              </a:rPr>
            </a:br>
            <a:endParaRPr lang="en-US" sz="2000" dirty="0">
              <a:cs typeface="B Titr" panose="00000700000000000000" pitchFamily="2" charset="-78"/>
            </a:endParaRPr>
          </a:p>
        </p:txBody>
      </p:sp>
      <p:sp>
        <p:nvSpPr>
          <p:cNvPr id="3" name="Content Placeholder 2"/>
          <p:cNvSpPr>
            <a:spLocks noGrp="1"/>
          </p:cNvSpPr>
          <p:nvPr>
            <p:ph type="body" idx="1"/>
          </p:nvPr>
        </p:nvSpPr>
        <p:spPr>
          <a:xfrm>
            <a:off x="304800" y="1447800"/>
            <a:ext cx="8534400" cy="4343400"/>
          </a:xfrm>
        </p:spPr>
        <p:txBody>
          <a:bodyPr>
            <a:noAutofit/>
          </a:bodyPr>
          <a:lstStyle/>
          <a:p>
            <a:pPr algn="just" rtl="1"/>
            <a:r>
              <a:rPr lang="fa-IR" sz="2400" dirty="0">
                <a:solidFill>
                  <a:schemeClr val="tx1"/>
                </a:solidFill>
                <a:cs typeface="B Titr" panose="00000700000000000000" pitchFamily="50" charset="-78"/>
              </a:rPr>
              <a:t>دارایی: </a:t>
            </a:r>
            <a:r>
              <a:rPr lang="fa-IR" dirty="0">
                <a:solidFill>
                  <a:schemeClr val="tx1"/>
                </a:solidFill>
                <a:cs typeface="B Titr" panose="00000700000000000000" pitchFamily="50" charset="-78"/>
              </a:rPr>
              <a:t>طرح های عمرانی نیمه تمام و هرگونه اموال غیرمنقول که به هر نحو در اختیار دستگاه مشمول می باشد.</a:t>
            </a:r>
          </a:p>
          <a:p>
            <a:pPr algn="just" rtl="1"/>
            <a:r>
              <a:rPr lang="fa-IR" sz="2400" b="1" dirty="0">
                <a:solidFill>
                  <a:schemeClr val="tx1"/>
                </a:solidFill>
                <a:cs typeface="B Titr" panose="00000700000000000000" pitchFamily="50" charset="-78"/>
              </a:rPr>
              <a:t>مولدسازی دارایی های مازاد</a:t>
            </a:r>
            <a:r>
              <a:rPr lang="fa-IR" sz="2400" dirty="0">
                <a:solidFill>
                  <a:schemeClr val="tx1"/>
                </a:solidFill>
                <a:cs typeface="B Titr" panose="00000700000000000000" pitchFamily="50" charset="-78"/>
              </a:rPr>
              <a:t>:</a:t>
            </a:r>
            <a:r>
              <a:rPr lang="fa-IR" dirty="0">
                <a:solidFill>
                  <a:schemeClr val="tx1"/>
                </a:solidFill>
                <a:cs typeface="B Titr" panose="00000700000000000000" pitchFamily="50" charset="-78"/>
              </a:rPr>
              <a:t> هرگونه اقدام (اعم از فروش، اجاره، معاوضه، تهاتر، مشارکت و اقدامات مشابه) که با طرفیت بخش غیردولتی منجر به ایجاد ارزش افزوده اقتصادی شود.</a:t>
            </a:r>
          </a:p>
          <a:p>
            <a:pPr algn="just" rtl="1"/>
            <a:r>
              <a:rPr lang="fa-IR" sz="2400" b="1" dirty="0">
                <a:solidFill>
                  <a:schemeClr val="tx1"/>
                </a:solidFill>
                <a:cs typeface="B Titr" panose="00000700000000000000" pitchFamily="50" charset="-78"/>
              </a:rPr>
              <a:t>مولدسازی طرح عمرانی نیمه تمام</a:t>
            </a:r>
            <a:r>
              <a:rPr lang="fa-IR" sz="2400" dirty="0">
                <a:solidFill>
                  <a:schemeClr val="tx1"/>
                </a:solidFill>
                <a:cs typeface="B Titr" panose="00000700000000000000" pitchFamily="50" charset="-78"/>
              </a:rPr>
              <a:t>:</a:t>
            </a:r>
            <a:r>
              <a:rPr lang="fa-IR" dirty="0">
                <a:solidFill>
                  <a:schemeClr val="tx1"/>
                </a:solidFill>
                <a:cs typeface="B Titr" panose="00000700000000000000" pitchFamily="50" charset="-78"/>
              </a:rPr>
              <a:t> تکمیل و بهره برداری طرح عمرانی نیمه تمام دستگاه مشمول با روشهایی از جمله فروش، مشارکت عمومی - خصوصی با هدف ایجاد ارزش افزوده اقتصادی.</a:t>
            </a:r>
          </a:p>
          <a:p>
            <a:pPr algn="just" rtl="1"/>
            <a:r>
              <a:rPr lang="fa-IR" sz="2400" b="1" dirty="0">
                <a:solidFill>
                  <a:schemeClr val="tx1"/>
                </a:solidFill>
                <a:cs typeface="B Titr" panose="00000700000000000000" pitchFamily="50" charset="-78"/>
              </a:rPr>
              <a:t>تهاتر</a:t>
            </a:r>
            <a:r>
              <a:rPr lang="fa-IR" sz="2400" dirty="0">
                <a:solidFill>
                  <a:schemeClr val="tx1"/>
                </a:solidFill>
                <a:cs typeface="B Titr" panose="00000700000000000000" pitchFamily="50" charset="-78"/>
              </a:rPr>
              <a:t>: </a:t>
            </a:r>
            <a:r>
              <a:rPr lang="fa-IR" dirty="0">
                <a:solidFill>
                  <a:schemeClr val="tx1"/>
                </a:solidFill>
                <a:cs typeface="B Titr" panose="00000700000000000000" pitchFamily="50" charset="-78"/>
              </a:rPr>
              <a:t>واگذاری داراییهای مازاد در ازای پیشبرد طرح های عمرانی نیمه تمام </a:t>
            </a:r>
          </a:p>
          <a:p>
            <a:pPr algn="just" rtl="1"/>
            <a:r>
              <a:rPr lang="fa-IR" sz="2400" dirty="0">
                <a:solidFill>
                  <a:schemeClr val="tx1"/>
                </a:solidFill>
                <a:cs typeface="B Titr" panose="00000700000000000000" pitchFamily="50" charset="-78"/>
              </a:rPr>
              <a:t>معاوضه:</a:t>
            </a:r>
            <a:r>
              <a:rPr lang="fa-IR" dirty="0">
                <a:solidFill>
                  <a:schemeClr val="tx1"/>
                </a:solidFill>
                <a:cs typeface="B Titr" panose="00000700000000000000" pitchFamily="50" charset="-78"/>
              </a:rPr>
              <a:t> واگذاری دارایی مازاد در قبال تملک دارایی مولد</a:t>
            </a:r>
          </a:p>
        </p:txBody>
      </p:sp>
    </p:spTree>
    <p:extLst>
      <p:ext uri="{BB962C8B-B14F-4D97-AF65-F5344CB8AC3E}">
        <p14:creationId xmlns:p14="http://schemas.microsoft.com/office/powerpoint/2010/main" val="203020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cs typeface="B Titr" panose="00000700000000000000" pitchFamily="2" charset="-78"/>
              </a:rPr>
              <a:t>معیارهای تشخیص داراییهای مازاد</a:t>
            </a:r>
            <a:endParaRPr lang="en-US" sz="2400" dirty="0">
              <a:cs typeface="B Titr" panose="00000700000000000000" pitchFamily="2" charset="-78"/>
            </a:endParaRPr>
          </a:p>
        </p:txBody>
      </p:sp>
      <p:sp>
        <p:nvSpPr>
          <p:cNvPr id="3" name="Content Placeholder 2"/>
          <p:cNvSpPr>
            <a:spLocks noGrp="1"/>
          </p:cNvSpPr>
          <p:nvPr>
            <p:ph idx="1"/>
          </p:nvPr>
        </p:nvSpPr>
        <p:spPr>
          <a:xfrm>
            <a:off x="457200" y="1447800"/>
            <a:ext cx="8229600" cy="4830763"/>
          </a:xfrm>
          <a:scene3d>
            <a:camera prst="obliqueBottomLeft"/>
            <a:lightRig rig="threePt" dir="t"/>
          </a:scene3d>
        </p:spPr>
        <p:txBody>
          <a:bodyPr>
            <a:noAutofit/>
          </a:bodyPr>
          <a:lstStyle/>
          <a:p>
            <a:pPr marL="0" indent="0" algn="just" rtl="1">
              <a:buNone/>
            </a:pPr>
            <a:r>
              <a:rPr lang="fa-IR" sz="2400" dirty="0">
                <a:cs typeface="B Titr" panose="00000700000000000000" pitchFamily="50" charset="-78"/>
              </a:rPr>
              <a:t>1)دارایی هایی که در راستای وظایف ذاتی دستگاه مشمول استفاده نمی شود.</a:t>
            </a:r>
          </a:p>
          <a:p>
            <a:pPr marL="0" indent="0" algn="just" rtl="1">
              <a:buNone/>
            </a:pPr>
            <a:r>
              <a:rPr lang="fa-IR" sz="2400" dirty="0">
                <a:cs typeface="B Titr" panose="00000700000000000000" pitchFamily="50" charset="-78"/>
              </a:rPr>
              <a:t> 2)داراییهای فاقد توجیه اقتصادی از جنبه سرانه استاندارد یا ارزش منطقه ایی و موقعیت جغرافیایی.</a:t>
            </a:r>
          </a:p>
          <a:p>
            <a:pPr marL="0" indent="0" algn="just" rtl="1">
              <a:buNone/>
            </a:pPr>
            <a:r>
              <a:rPr lang="fa-IR" sz="2400" dirty="0">
                <a:cs typeface="B Titr" panose="00000700000000000000" pitchFamily="50" charset="-78"/>
              </a:rPr>
              <a:t>3)داراییهایی که بیش از یک سال راکد یا بدون استفاده باقیمانده باشند.</a:t>
            </a:r>
          </a:p>
          <a:p>
            <a:pPr marL="0" indent="0" algn="just" rtl="1">
              <a:buNone/>
            </a:pPr>
            <a:r>
              <a:rPr lang="fa-IR" sz="2400" dirty="0">
                <a:cs typeface="B Titr" panose="00000700000000000000" pitchFamily="50" charset="-78"/>
              </a:rPr>
              <a:t>4)داراییهای با کاربری یا بهره برداری تجاری، مسکونی، اقامتی و مشــابه آن که در راستای وظیفه ذاتی دستگاه استفاده نمی شود.</a:t>
            </a:r>
          </a:p>
          <a:p>
            <a:pPr marL="0" indent="0" algn="just" rtl="1">
              <a:buNone/>
            </a:pPr>
            <a:r>
              <a:rPr lang="fa-IR" sz="2400" dirty="0">
                <a:cs typeface="B Titr" panose="00000700000000000000" pitchFamily="50" charset="-78"/>
              </a:rPr>
              <a:t>5)دارایی هایی که در سادا ثبت نشده باشد.</a:t>
            </a:r>
          </a:p>
          <a:p>
            <a:pPr marL="0" indent="0" algn="just" rtl="1">
              <a:buNone/>
            </a:pPr>
            <a:r>
              <a:rPr lang="fa-IR" sz="2400" dirty="0">
                <a:cs typeface="B Titr" panose="00000700000000000000" pitchFamily="50" charset="-78"/>
              </a:rPr>
              <a:t>6)عرصه املاکی که نسبت به اعیان آن متناسب نبوده و قابلیت تفکیک و افراز از ملک اصلی را براساس قوانین و مقررات ثبتی دارا هستند.</a:t>
            </a:r>
            <a:endParaRPr lang="en-US" sz="2400" dirty="0">
              <a:cs typeface="B Titr" panose="00000700000000000000" pitchFamily="50" charset="-78"/>
            </a:endParaRPr>
          </a:p>
        </p:txBody>
      </p:sp>
    </p:spTree>
    <p:extLst>
      <p:ext uri="{BB962C8B-B14F-4D97-AF65-F5344CB8AC3E}">
        <p14:creationId xmlns:p14="http://schemas.microsoft.com/office/powerpoint/2010/main" val="345701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cs typeface="B Titr" panose="00000700000000000000" pitchFamily="2" charset="-78"/>
              </a:rPr>
              <a:t>مستند سازی و تثبیت مالکیت</a:t>
            </a:r>
            <a:br>
              <a:rPr lang="fa-IR" sz="2400" dirty="0">
                <a:cs typeface="B Titr" panose="00000700000000000000" pitchFamily="2" charset="-78"/>
              </a:rPr>
            </a:br>
            <a:endParaRPr lang="en-US" sz="2400" dirty="0">
              <a:cs typeface="B Titr" panose="00000700000000000000" pitchFamily="2" charset="-78"/>
            </a:endParaRPr>
          </a:p>
        </p:txBody>
      </p:sp>
      <p:sp>
        <p:nvSpPr>
          <p:cNvPr id="3" name="Content Placeholder 2"/>
          <p:cNvSpPr>
            <a:spLocks noGrp="1"/>
          </p:cNvSpPr>
          <p:nvPr>
            <p:ph idx="1"/>
          </p:nvPr>
        </p:nvSpPr>
        <p:spPr>
          <a:xfrm>
            <a:off x="533400" y="1828800"/>
            <a:ext cx="8229600" cy="2590800"/>
          </a:xfrm>
        </p:spPr>
        <p:txBody>
          <a:bodyPr>
            <a:normAutofit/>
          </a:bodyPr>
          <a:lstStyle/>
          <a:p>
            <a:pPr algn="just" rtl="1">
              <a:buFont typeface="Wingdings" panose="05000000000000000000" pitchFamily="2" charset="2"/>
              <a:buChar char="q"/>
            </a:pPr>
            <a:r>
              <a:rPr lang="fa-IR" sz="2400" dirty="0">
                <a:cs typeface="B Titr" panose="00000700000000000000" pitchFamily="50" charset="-78"/>
              </a:rPr>
              <a:t>سازمان ثبت اسناد و املاک کشور مکلف است </a:t>
            </a:r>
            <a:r>
              <a:rPr lang="fa-IR" sz="2400" u="sng" dirty="0">
                <a:cs typeface="B Titr" panose="00000700000000000000" pitchFamily="50" charset="-78"/>
              </a:rPr>
              <a:t>ظرف یکماه </a:t>
            </a:r>
            <a:r>
              <a:rPr lang="fa-IR" sz="2400" dirty="0">
                <a:cs typeface="B Titr" panose="00000700000000000000" pitchFamily="50" charset="-78"/>
              </a:rPr>
              <a:t>نسبت به صدور یا اصلاح اسناد مالکیت اراضی و املاکی که توسط وزارت امور اقتصادی و دارایی پس از احراز مالکیت دولت بر آن، معرفی می شوند، به نام دولت جمهوری اسلامی ایران با نمایندگی وزارت امور اقتصادی و دارایی اقدام نماید.</a:t>
            </a:r>
            <a:endParaRPr lang="en-US" sz="2400" dirty="0">
              <a:cs typeface="B Titr" panose="00000700000000000000" pitchFamily="50" charset="-78"/>
            </a:endParaRPr>
          </a:p>
        </p:txBody>
      </p:sp>
    </p:spTree>
    <p:extLst>
      <p:ext uri="{BB962C8B-B14F-4D97-AF65-F5344CB8AC3E}">
        <p14:creationId xmlns:p14="http://schemas.microsoft.com/office/powerpoint/2010/main" val="27103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8138886" cy="3956661"/>
          </a:xfrm>
          <a:prstGeom prst="rect">
            <a:avLst/>
          </a:prstGeom>
        </p:spPr>
        <p:txBody>
          <a:bodyPr wrap="square">
            <a:spAutoFit/>
          </a:bodyPr>
          <a:lstStyle/>
          <a:p>
            <a:pPr marL="342900" indent="-342900" algn="just" rtl="1">
              <a:lnSpc>
                <a:spcPct val="107000"/>
              </a:lnSpc>
              <a:spcAft>
                <a:spcPts val="800"/>
              </a:spcAft>
              <a:buFont typeface="Wingdings" panose="05000000000000000000" pitchFamily="2" charset="2"/>
              <a:buChar char="q"/>
              <a:defRPr/>
            </a:pP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a:t>
            </a:r>
            <a:r>
              <a:rPr lang="fa-IR" sz="2400" dirty="0">
                <a:cs typeface="B Titr" panose="00000700000000000000" pitchFamily="50" charset="-78"/>
              </a:rPr>
              <a:t>ارزش افزایی داراییهای دولت شامل: تفکیک (افراز)، تجمیع، تغییرکاربری و افزایش تراکم می باشد.</a:t>
            </a:r>
            <a:endPar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endParaRPr>
          </a:p>
          <a:p>
            <a:pPr marL="342900" marR="0" lvl="0" indent="-342900" algn="just"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تغییر کاربری</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به بالاترین </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ارزش‌افزوده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از طریق پیگیری و طرح در کمیسیون ماده 5 </a:t>
            </a:r>
            <a:endPar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endParaRPr>
          </a:p>
          <a:p>
            <a:pPr marL="342900" lvl="0" indent="-342900" algn="just" rtl="1">
              <a:lnSpc>
                <a:spcPct val="107000"/>
              </a:lnSpc>
              <a:spcAft>
                <a:spcPts val="800"/>
              </a:spcAft>
              <a:buFont typeface="Wingdings" panose="05000000000000000000" pitchFamily="2" charset="2"/>
              <a:buChar char="q"/>
              <a:defRPr/>
            </a:pP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در صورت عدم پاسخ</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کمیسیون مذکور</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ظرف مدت یک ماه </a:t>
            </a:r>
            <a:r>
              <a:rPr lang="fa-IR" sz="2400" dirty="0">
                <a:cs typeface="B Titr" panose="00000700000000000000" pitchFamily="50" charset="-78"/>
              </a:rPr>
              <a:t>یا </a:t>
            </a:r>
            <a:r>
              <a:rPr lang="ar-SA" sz="2400" dirty="0">
                <a:cs typeface="B Titr" panose="00000700000000000000" pitchFamily="50" charset="-78"/>
              </a:rPr>
              <a:t>مخالفت</a:t>
            </a:r>
            <a:r>
              <a:rPr lang="fa-IR" sz="2400" dirty="0">
                <a:cs typeface="B Titr" panose="00000700000000000000" pitchFamily="50" charset="-78"/>
              </a:rPr>
              <a:t>،</a:t>
            </a:r>
            <a:r>
              <a:rPr lang="ar-SA" sz="2400" dirty="0">
                <a:cs typeface="B Titr" panose="00000700000000000000" pitchFamily="50" charset="-78"/>
              </a:rPr>
              <a:t> </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صدور پروانه ساخت بر اساس ضابطه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عام ساخت</a:t>
            </a:r>
            <a:r>
              <a:rPr lang="ar-SA" sz="2400" dirty="0">
                <a:cs typeface="B Titr" panose="00000700000000000000" pitchFamily="50" charset="-78"/>
              </a:rPr>
              <a:t> (سطح اشتغال، تراکم، تعداد طبقات و کاربرد بنا) پهنه وقوع، با حفظ کاربری زمین</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توسط مرجع صدور پروانه ساخت، عملیاتی می گردد.</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a:t>
            </a:r>
          </a:p>
          <a:p>
            <a:pPr marL="342900" marR="0" lvl="0" indent="-342900" algn="just"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سابقه طرح در کمیسیون</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 مانع طرح مجدد نیست</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rPr>
              <a:t>.</a:t>
            </a:r>
            <a:endPar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endParaRPr>
          </a:p>
        </p:txBody>
      </p:sp>
      <p:sp>
        <p:nvSpPr>
          <p:cNvPr id="4" name="Rectangle 3"/>
          <p:cNvSpPr/>
          <p:nvPr/>
        </p:nvSpPr>
        <p:spPr>
          <a:xfrm>
            <a:off x="-52612" y="363017"/>
            <a:ext cx="5287025" cy="388696"/>
          </a:xfrm>
          <a:prstGeom prst="rect">
            <a:avLst/>
          </a:prstGeom>
        </p:spPr>
        <p:txBody>
          <a:bodyPr wrap="non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ارزش‌افزایی — کلید </a:t>
            </a: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بهره مندی حداکثری از مولدسازی دارایی ها</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019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0A88-A95B-442C-D2E9-8012C5748DA8}"/>
              </a:ext>
            </a:extLst>
          </p:cNvPr>
          <p:cNvSpPr>
            <a:spLocks noGrp="1"/>
          </p:cNvSpPr>
          <p:nvPr>
            <p:ph type="title"/>
          </p:nvPr>
        </p:nvSpPr>
        <p:spPr/>
        <p:txBody>
          <a:bodyPr>
            <a:normAutofit/>
          </a:bodyPr>
          <a:lstStyle/>
          <a:p>
            <a:r>
              <a:rPr lang="fa-IR" sz="2400" dirty="0"/>
              <a:t>قیمت گذاری (تعیین قیمت کارشناسی)</a:t>
            </a:r>
            <a:endParaRPr lang="en-US" sz="2400" dirty="0"/>
          </a:p>
        </p:txBody>
      </p:sp>
      <p:sp>
        <p:nvSpPr>
          <p:cNvPr id="3" name="Content Placeholder 2">
            <a:extLst>
              <a:ext uri="{FF2B5EF4-FFF2-40B4-BE49-F238E27FC236}">
                <a16:creationId xmlns:a16="http://schemas.microsoft.com/office/drawing/2014/main" id="{5D77A8E2-A6E3-1553-F5D9-30CC7BA5560B}"/>
              </a:ext>
            </a:extLst>
          </p:cNvPr>
          <p:cNvSpPr>
            <a:spLocks noGrp="1"/>
          </p:cNvSpPr>
          <p:nvPr>
            <p:ph idx="1"/>
          </p:nvPr>
        </p:nvSpPr>
        <p:spPr>
          <a:xfrm>
            <a:off x="457200" y="1752601"/>
            <a:ext cx="8229600" cy="3657600"/>
          </a:xfrm>
        </p:spPr>
        <p:txBody>
          <a:bodyPr/>
          <a:lstStyle/>
          <a:p>
            <a:pPr algn="just" rtl="1">
              <a:buFont typeface="Wingdings" panose="05000000000000000000" pitchFamily="2" charset="2"/>
              <a:buChar char="q"/>
            </a:pPr>
            <a:r>
              <a:rPr lang="ar-SA" sz="2400" dirty="0">
                <a:cs typeface="B Titr" panose="00000700000000000000" pitchFamily="50" charset="-78"/>
              </a:rPr>
              <a:t>مرجع کارشناسی موظف است در چارچوب ضوابط اعلامی که مجری تعیین می نماید نسبت به ارزشیابی دارایی های مازاد از سوی کارشناسان امین، متعهد و حرفه ای اقدام نماید</a:t>
            </a:r>
            <a:r>
              <a:rPr lang="fa-IR" sz="2400" dirty="0">
                <a:cs typeface="B Titr" panose="00000700000000000000" pitchFamily="50" charset="-78"/>
              </a:rPr>
              <a:t>.</a:t>
            </a:r>
          </a:p>
          <a:p>
            <a:pPr algn="just" rtl="1">
              <a:buFont typeface="Wingdings" panose="05000000000000000000" pitchFamily="2" charset="2"/>
              <a:buChar char="q"/>
            </a:pPr>
            <a:r>
              <a:rPr lang="fa-IR" sz="2400" dirty="0">
                <a:cs typeface="B Titr" panose="00000700000000000000" pitchFamily="50" charset="-78"/>
              </a:rPr>
              <a:t>هیأت می تواند به استناد گزارش مجری، قیمت پیشنهادی را تعدیل و "قیمت پایه"را مصوب نماید.</a:t>
            </a:r>
            <a:endParaRPr lang="en-US" sz="2400" dirty="0">
              <a:cs typeface="B Titr" panose="00000700000000000000" pitchFamily="50" charset="-78"/>
            </a:endParaRPr>
          </a:p>
          <a:p>
            <a:pPr algn="just" rtl="1">
              <a:buFont typeface="Wingdings" panose="05000000000000000000" pitchFamily="2" charset="2"/>
              <a:buChar char="q"/>
            </a:pPr>
            <a:r>
              <a:rPr lang="fa-IR" sz="2400" dirty="0">
                <a:cs typeface="B Titr" panose="00000700000000000000" pitchFamily="50" charset="-78"/>
              </a:rPr>
              <a:t>اعتبار قیمت گزارش کارشناس شش ماه است. مگر اینکه زمان بیشتری برای اعتبار قیمت پایه مصوب، توسط هیأت تعیین گردد.</a:t>
            </a:r>
            <a:endParaRPr lang="en-US" sz="2400" dirty="0">
              <a:cs typeface="B Titr" panose="00000700000000000000" pitchFamily="50" charset="-78"/>
            </a:endParaRPr>
          </a:p>
          <a:p>
            <a:pPr algn="just" rtl="1"/>
            <a:endParaRPr lang="en-US" sz="2400" dirty="0">
              <a:cs typeface="B Titr" panose="00000700000000000000" pitchFamily="50" charset="-78"/>
            </a:endParaRPr>
          </a:p>
          <a:p>
            <a:endParaRPr lang="en-US" dirty="0"/>
          </a:p>
        </p:txBody>
      </p:sp>
    </p:spTree>
    <p:extLst>
      <p:ext uri="{BB962C8B-B14F-4D97-AF65-F5344CB8AC3E}">
        <p14:creationId xmlns:p14="http://schemas.microsoft.com/office/powerpoint/2010/main" val="20321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5410200" cy="1143000"/>
          </a:xfrm>
        </p:spPr>
        <p:txBody>
          <a:bodyPr>
            <a:normAutofit/>
          </a:bodyPr>
          <a:lstStyle/>
          <a:p>
            <a:r>
              <a:rPr lang="fa-IR" sz="2800" dirty="0">
                <a:solidFill>
                  <a:srgbClr val="FF0000"/>
                </a:solidFill>
                <a:cs typeface="B Titr" panose="00000700000000000000" pitchFamily="2" charset="-78"/>
              </a:rPr>
              <a:t>ضوابط قیمت گذاری</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47800"/>
            <a:ext cx="7620000" cy="3886200"/>
          </a:xfrm>
        </p:spPr>
      </p:pic>
    </p:spTree>
    <p:extLst>
      <p:ext uri="{BB962C8B-B14F-4D97-AF65-F5344CB8AC3E}">
        <p14:creationId xmlns:p14="http://schemas.microsoft.com/office/powerpoint/2010/main" val="217258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1828800"/>
            <a:ext cx="8138886" cy="2976199"/>
          </a:xfrm>
          <a:prstGeom prst="rect">
            <a:avLst/>
          </a:prstGeom>
        </p:spPr>
        <p:txBody>
          <a:bodyPr wrap="square">
            <a:spAutoFit/>
          </a:bodyPr>
          <a:lstStyle/>
          <a:p>
            <a:pPr marL="342900" marR="0" lvl="0" indent="-34290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فروش نقدی/اقساطی</a:t>
            </a:r>
            <a:endPar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معاوضه</a:t>
            </a:r>
            <a:endPar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285750" marR="0" lvl="0" indent="-28575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تهاتر با پیمانکاران</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در مقابل طلب قطعی از بابت</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اجرای</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طرح‌های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عمرانی مندرج در پیوست 1 قانون بودجه</a:t>
            </a:r>
          </a:p>
          <a:p>
            <a:pPr marL="285750" marR="0" lvl="0" indent="-28575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واگذاری حق بهره برداری طرح برای مدت معین در مقابل تکمیل طرح</a:t>
            </a:r>
            <a:endPar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285750" marR="0" lvl="0" indent="-28575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استفاده از ابزارهای بازار سرمایه (صندوق املاک، اوراق)</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p>
          <a:p>
            <a:pPr marL="285750" marR="0" lvl="0" indent="-28575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سایر روشها با درخواست دانشکده/دانشگاه و تأیید نهایی هیأت عالی مولدسازی (در مواردی مطالبات آتی پیمانکار در مقابل اجرای پروژه کلیدی مصوب و ابلاغ شده است)</a:t>
            </a:r>
            <a:endPar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1454213" y="152400"/>
            <a:ext cx="3788217" cy="388696"/>
          </a:xfrm>
          <a:prstGeom prst="rect">
            <a:avLst/>
          </a:prstGeom>
        </p:spPr>
        <p:txBody>
          <a:bodyPr wrap="non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روش‌های مولدسازی — انعطاف‌پذیری قانونی  </a:t>
            </a:r>
          </a:p>
        </p:txBody>
      </p:sp>
    </p:spTree>
    <p:extLst>
      <p:ext uri="{BB962C8B-B14F-4D97-AF65-F5344CB8AC3E}">
        <p14:creationId xmlns:p14="http://schemas.microsoft.com/office/powerpoint/2010/main" val="173924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8153400" cy="2438400"/>
          </a:xfrm>
        </p:spPr>
        <p:txBody>
          <a:bodyPr>
            <a:noAutofit/>
          </a:bodyPr>
          <a:lstStyle/>
          <a:p>
            <a:pPr rtl="1"/>
            <a:r>
              <a:rPr lang="fa-IR" dirty="0">
                <a:solidFill>
                  <a:srgbClr val="FFFF00"/>
                </a:solidFill>
                <a:cs typeface="B Titr" panose="00000700000000000000" pitchFamily="50" charset="-78"/>
              </a:rPr>
              <a:t>وبینار تبیین موضوع و تشریح فرآیند مولدسازی دارایی های حوزه سلامت و بهره مندی  از سایر ظرفیتهای قانونی موجود</a:t>
            </a:r>
            <a:endParaRPr lang="en-PH" dirty="0">
              <a:solidFill>
                <a:srgbClr val="FFFF00"/>
              </a:solidFill>
              <a:cs typeface="B Titr" panose="00000700000000000000" pitchFamily="50" charset="-78"/>
            </a:endParaRPr>
          </a:p>
        </p:txBody>
      </p:sp>
      <p:sp>
        <p:nvSpPr>
          <p:cNvPr id="3" name="Subtitle 2"/>
          <p:cNvSpPr>
            <a:spLocks noGrp="1"/>
          </p:cNvSpPr>
          <p:nvPr>
            <p:ph type="subTitle" idx="1"/>
          </p:nvPr>
        </p:nvSpPr>
        <p:spPr>
          <a:xfrm>
            <a:off x="3276600" y="3733800"/>
            <a:ext cx="5562601" cy="1371600"/>
          </a:xfrm>
        </p:spPr>
        <p:txBody>
          <a:bodyPr>
            <a:normAutofit/>
          </a:bodyPr>
          <a:lstStyle/>
          <a:p>
            <a:r>
              <a:rPr lang="fa-IR" sz="2800" dirty="0">
                <a:solidFill>
                  <a:srgbClr val="FFFF00"/>
                </a:solidFill>
                <a:effectLst/>
                <a:cs typeface="B Nazanin" panose="00000400000000000000" pitchFamily="2" charset="-78"/>
              </a:rPr>
              <a:t> </a:t>
            </a:r>
            <a:endParaRPr lang="en-US" sz="2800" dirty="0">
              <a:solidFill>
                <a:srgbClr val="FFFF00"/>
              </a:solidFill>
              <a:effectLst/>
              <a:cs typeface="B Nazanin" panose="00000400000000000000" pitchFamily="2" charset="-78"/>
            </a:endParaRPr>
          </a:p>
          <a:p>
            <a:r>
              <a:rPr lang="fa-IR" sz="2800" dirty="0">
                <a:solidFill>
                  <a:srgbClr val="FFFF00"/>
                </a:solidFill>
                <a:effectLst/>
                <a:cs typeface="B Nazanin" panose="00000400000000000000" pitchFamily="2" charset="-78"/>
              </a:rPr>
              <a:t> </a:t>
            </a:r>
            <a:endParaRPr lang="en-US" sz="2800" dirty="0">
              <a:solidFill>
                <a:srgbClr val="FFFF00"/>
              </a:solidFill>
              <a:effectLst/>
              <a:cs typeface="B Nazanin" panose="00000400000000000000" pitchFamily="2" charset="-78"/>
            </a:endParaRPr>
          </a:p>
        </p:txBody>
      </p:sp>
    </p:spTree>
    <p:extLst>
      <p:ext uri="{BB962C8B-B14F-4D97-AF65-F5344CB8AC3E}">
        <p14:creationId xmlns:p14="http://schemas.microsoft.com/office/powerpoint/2010/main" val="424048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cs typeface="B Titr" panose="00000700000000000000" pitchFamily="2" charset="-78"/>
              </a:rPr>
              <a:t>روشهای مولدسازی</a:t>
            </a:r>
            <a:endParaRPr lang="en-US" sz="24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884650"/>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5029200" y="1981200"/>
            <a:ext cx="1627773" cy="1408298"/>
          </a:xfrm>
          <a:prstGeom prst="rect">
            <a:avLst/>
          </a:prstGeom>
        </p:spPr>
      </p:pic>
    </p:spTree>
    <p:extLst>
      <p:ext uri="{BB962C8B-B14F-4D97-AF65-F5344CB8AC3E}">
        <p14:creationId xmlns:p14="http://schemas.microsoft.com/office/powerpoint/2010/main" val="117360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cs typeface="B Titr" panose="00000700000000000000" pitchFamily="2" charset="-78"/>
              </a:rPr>
              <a:t>روشهای مولدسازی</a:t>
            </a:r>
            <a:endParaRPr lang="en-US" sz="24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5751045"/>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5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1828800"/>
            <a:ext cx="8138886" cy="3067635"/>
          </a:xfrm>
          <a:prstGeom prst="rect">
            <a:avLst/>
          </a:prstGeom>
        </p:spPr>
        <p:txBody>
          <a:bodyPr wrap="square">
            <a:spAutoFit/>
          </a:bodyPr>
          <a:lstStyle/>
          <a:p>
            <a:pPr marL="457200" indent="-457200" algn="just" rtl="1">
              <a:lnSpc>
                <a:spcPct val="107000"/>
              </a:lnSpc>
              <a:spcAft>
                <a:spcPts val="800"/>
              </a:spcAft>
              <a:buFont typeface="Wingdings" panose="05000000000000000000" pitchFamily="2" charset="2"/>
              <a:buChar char="q"/>
            </a:pPr>
            <a:r>
              <a:rPr lang="fa-IR" sz="2700" b="1" dirty="0">
                <a:solidFill>
                  <a:schemeClr val="tx1">
                    <a:lumMod val="75000"/>
                    <a:lumOff val="25000"/>
                  </a:schemeClr>
                </a:solidFill>
                <a:effectLst>
                  <a:glow rad="228600">
                    <a:schemeClr val="accent6">
                      <a:lumMod val="50000"/>
                      <a:alpha val="40000"/>
                    </a:schemeClr>
                  </a:glow>
                </a:effectLst>
              </a:rPr>
              <a:t>بعد از یک بار مزایده ناموفق</a:t>
            </a:r>
            <a:r>
              <a:rPr lang="en-US" sz="2700" b="1" dirty="0">
                <a:solidFill>
                  <a:schemeClr val="tx1">
                    <a:lumMod val="75000"/>
                    <a:lumOff val="25000"/>
                  </a:schemeClr>
                </a:solidFill>
                <a:effectLst>
                  <a:glow rad="228600">
                    <a:schemeClr val="accent6">
                      <a:lumMod val="50000"/>
                      <a:alpha val="40000"/>
                    </a:schemeClr>
                  </a:glow>
                </a:effectLst>
                <a:sym typeface="Wingdings" panose="05000000000000000000" pitchFamily="2" charset="2"/>
              </a:rPr>
              <a:t> </a:t>
            </a:r>
            <a:r>
              <a:rPr lang="fa-IR" dirty="0">
                <a:latin typeface="Calibri" panose="020F0502020204030204" pitchFamily="34" charset="0"/>
                <a:ea typeface="Calibri" panose="020F0502020204030204" pitchFamily="34" charset="0"/>
                <a:cs typeface="B Nazanin" panose="00000400000000000000" pitchFamily="2" charset="-78"/>
                <a:sym typeface="Wingdings" panose="05000000000000000000" pitchFamily="2" charset="2"/>
              </a:rPr>
              <a:t>طرح پیشنهاد </a:t>
            </a:r>
            <a:r>
              <a:rPr lang="fa-IR" sz="2700" b="1" dirty="0">
                <a:solidFill>
                  <a:schemeClr val="tx1">
                    <a:lumMod val="75000"/>
                    <a:lumOff val="25000"/>
                  </a:schemeClr>
                </a:solidFill>
                <a:effectLst>
                  <a:glow rad="228600">
                    <a:schemeClr val="accent6">
                      <a:lumMod val="50000"/>
                      <a:alpha val="40000"/>
                    </a:schemeClr>
                  </a:glow>
                </a:effectLst>
                <a:sym typeface="Wingdings" panose="05000000000000000000" pitchFamily="2" charset="2"/>
              </a:rPr>
              <a:t>بازنگری در قیمت پایه</a:t>
            </a:r>
            <a:r>
              <a:rPr lang="fa-IR" dirty="0">
                <a:latin typeface="Calibri" panose="020F0502020204030204" pitchFamily="34" charset="0"/>
                <a:ea typeface="Calibri" panose="020F0502020204030204" pitchFamily="34" charset="0"/>
                <a:cs typeface="B Nazanin" panose="00000400000000000000" pitchFamily="2" charset="-78"/>
                <a:sym typeface="Wingdings" panose="05000000000000000000" pitchFamily="2" charset="2"/>
              </a:rPr>
              <a:t> برای عرضه مجدد در هیأت عالی مولدسازی امکان پذیر است.</a:t>
            </a:r>
          </a:p>
          <a:p>
            <a:pPr marL="457200" indent="-457200" algn="just" rtl="1">
              <a:lnSpc>
                <a:spcPct val="107000"/>
              </a:lnSpc>
              <a:spcAft>
                <a:spcPts val="800"/>
              </a:spcAft>
              <a:buFont typeface="Wingdings" panose="05000000000000000000" pitchFamily="2" charset="2"/>
              <a:buChar char="q"/>
            </a:pPr>
            <a:r>
              <a:rPr lang="fa-IR" sz="2700" b="1" dirty="0">
                <a:solidFill>
                  <a:schemeClr val="tx1">
                    <a:lumMod val="75000"/>
                    <a:lumOff val="25000"/>
                  </a:schemeClr>
                </a:solidFill>
                <a:effectLst>
                  <a:glow rad="228600">
                    <a:schemeClr val="accent6">
                      <a:lumMod val="50000"/>
                      <a:alpha val="40000"/>
                    </a:schemeClr>
                  </a:glow>
                </a:effectLst>
              </a:rPr>
              <a:t>بعد از یک بار مزایده ناموفق</a:t>
            </a:r>
            <a:r>
              <a:rPr lang="en-US" sz="2700" b="1" dirty="0">
                <a:solidFill>
                  <a:schemeClr val="tx1">
                    <a:lumMod val="75000"/>
                    <a:lumOff val="25000"/>
                  </a:schemeClr>
                </a:solidFill>
                <a:effectLst>
                  <a:glow rad="228600">
                    <a:schemeClr val="accent6">
                      <a:lumMod val="50000"/>
                      <a:alpha val="40000"/>
                    </a:schemeClr>
                  </a:glow>
                </a:effectLst>
                <a:sym typeface="Wingdings" panose="05000000000000000000" pitchFamily="2" charset="2"/>
              </a:rPr>
              <a:t> </a:t>
            </a:r>
            <a:r>
              <a:rPr lang="fa-IR" sz="2700" b="1" dirty="0">
                <a:solidFill>
                  <a:schemeClr val="tx1">
                    <a:lumMod val="75000"/>
                    <a:lumOff val="25000"/>
                  </a:schemeClr>
                </a:solidFill>
                <a:effectLst>
                  <a:glow rad="228600">
                    <a:schemeClr val="accent6">
                      <a:lumMod val="50000"/>
                      <a:alpha val="40000"/>
                    </a:schemeClr>
                  </a:glow>
                </a:effectLst>
                <a:sym typeface="Wingdings" panose="05000000000000000000" pitchFamily="2" charset="2"/>
              </a:rPr>
              <a:t>تهاتر دارایی مدنظر با مطالبات قطعی پیمانکاران</a:t>
            </a:r>
            <a:r>
              <a:rPr lang="fa-IR" dirty="0">
                <a:latin typeface="Calibri" panose="020F0502020204030204" pitchFamily="34" charset="0"/>
                <a:ea typeface="Calibri" panose="020F0502020204030204" pitchFamily="34" charset="0"/>
                <a:cs typeface="B Nazanin" panose="00000400000000000000" pitchFamily="2" charset="-78"/>
                <a:sym typeface="Wingdings" panose="05000000000000000000" pitchFamily="2" charset="2"/>
              </a:rPr>
              <a:t> پس از تأیید هیأت عالی مولدسازی امکان پذیر است.</a:t>
            </a:r>
          </a:p>
          <a:p>
            <a:pPr marL="457200" indent="-457200" algn="just" rtl="1">
              <a:lnSpc>
                <a:spcPct val="107000"/>
              </a:lnSpc>
              <a:spcAft>
                <a:spcPts val="800"/>
              </a:spcAft>
              <a:buFont typeface="Wingdings" panose="05000000000000000000" pitchFamily="2" charset="2"/>
              <a:buChar char="q"/>
            </a:pPr>
            <a:r>
              <a:rPr lang="ar-SA" sz="2700" b="1" dirty="0">
                <a:solidFill>
                  <a:schemeClr val="tx1">
                    <a:lumMod val="75000"/>
                    <a:lumOff val="25000"/>
                  </a:schemeClr>
                </a:solidFill>
                <a:effectLst>
                  <a:glow rad="228600">
                    <a:schemeClr val="accent6">
                      <a:lumMod val="50000"/>
                      <a:alpha val="40000"/>
                    </a:schemeClr>
                  </a:glow>
                </a:effectLst>
              </a:rPr>
              <a:t>پس از </a:t>
            </a:r>
            <a:r>
              <a:rPr lang="fa-IR" sz="2700" b="1" dirty="0">
                <a:solidFill>
                  <a:schemeClr val="tx1">
                    <a:lumMod val="75000"/>
                    <a:lumOff val="25000"/>
                  </a:schemeClr>
                </a:solidFill>
                <a:effectLst>
                  <a:glow rad="228600">
                    <a:schemeClr val="accent6">
                      <a:lumMod val="50000"/>
                      <a:alpha val="40000"/>
                    </a:schemeClr>
                  </a:glow>
                </a:effectLst>
              </a:rPr>
              <a:t>دو</a:t>
            </a:r>
            <a:r>
              <a:rPr lang="ar-SA" sz="2700" b="1" dirty="0">
                <a:solidFill>
                  <a:schemeClr val="tx1">
                    <a:lumMod val="75000"/>
                    <a:lumOff val="25000"/>
                  </a:schemeClr>
                </a:solidFill>
                <a:effectLst>
                  <a:glow rad="228600">
                    <a:schemeClr val="accent6">
                      <a:lumMod val="50000"/>
                      <a:alpha val="40000"/>
                    </a:schemeClr>
                  </a:glow>
                </a:effectLst>
              </a:rPr>
              <a:t> مزایده ناموفق </a:t>
            </a:r>
            <a:r>
              <a:rPr lang="en-US" sz="2700" b="1" dirty="0">
                <a:solidFill>
                  <a:schemeClr val="tx1">
                    <a:lumMod val="75000"/>
                    <a:lumOff val="25000"/>
                  </a:schemeClr>
                </a:solidFill>
                <a:effectLst>
                  <a:glow rad="228600">
                    <a:schemeClr val="accent6">
                      <a:lumMod val="50000"/>
                      <a:alpha val="40000"/>
                    </a:schemeClr>
                  </a:glow>
                </a:effectLst>
                <a:sym typeface="Wingdings" panose="05000000000000000000" pitchFamily="2" charset="2"/>
              </a:rPr>
              <a:t></a:t>
            </a:r>
            <a:r>
              <a:rPr lang="fa-IR" dirty="0">
                <a:latin typeface="Calibri" panose="020F0502020204030204" pitchFamily="34" charset="0"/>
                <a:ea typeface="Calibri" panose="020F0502020204030204" pitchFamily="34" charset="0"/>
                <a:cs typeface="B Nazanin" panose="00000400000000000000" pitchFamily="2" charset="-78"/>
              </a:rPr>
              <a:t>با اخذ مجوز از هیأت عالی مولدسازی، </a:t>
            </a:r>
            <a:r>
              <a:rPr lang="fa-IR" sz="2700" b="1" dirty="0">
                <a:solidFill>
                  <a:schemeClr val="tx1">
                    <a:lumMod val="75000"/>
                    <a:lumOff val="25000"/>
                  </a:schemeClr>
                </a:solidFill>
                <a:effectLst>
                  <a:glow rad="228600">
                    <a:schemeClr val="accent6">
                      <a:lumMod val="50000"/>
                      <a:alpha val="40000"/>
                    </a:schemeClr>
                  </a:glow>
                </a:effectLst>
              </a:rPr>
              <a:t>انجام </a:t>
            </a:r>
            <a:r>
              <a:rPr lang="ar-SA" sz="2700" b="1" dirty="0">
                <a:solidFill>
                  <a:schemeClr val="tx1">
                    <a:lumMod val="75000"/>
                    <a:lumOff val="25000"/>
                  </a:schemeClr>
                </a:solidFill>
                <a:effectLst>
                  <a:glow rad="228600">
                    <a:schemeClr val="accent6">
                      <a:lumMod val="50000"/>
                      <a:alpha val="40000"/>
                    </a:schemeClr>
                  </a:glow>
                </a:effectLst>
              </a:rPr>
              <a:t>مذاکره </a:t>
            </a:r>
            <a:r>
              <a:rPr lang="ar-SA" dirty="0">
                <a:latin typeface="Calibri" panose="020F0502020204030204" pitchFamily="34" charset="0"/>
                <a:ea typeface="Calibri" panose="020F0502020204030204" pitchFamily="34" charset="0"/>
                <a:cs typeface="B Nazanin" panose="00000400000000000000" pitchFamily="2" charset="-78"/>
              </a:rPr>
              <a:t>مجاز است</a:t>
            </a:r>
            <a:r>
              <a:rPr lang="fa-IR" dirty="0">
                <a:latin typeface="Calibri" panose="020F0502020204030204" pitchFamily="34" charset="0"/>
                <a:ea typeface="Calibri" panose="020F0502020204030204" pitchFamily="34" charset="0"/>
                <a:cs typeface="B Nazanin" panose="00000400000000000000" pitchFamily="2" charset="-78"/>
              </a:rPr>
              <a:t>.</a:t>
            </a:r>
            <a:r>
              <a:rPr lang="ar-SA" dirty="0">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Aft>
                <a:spcPts val="800"/>
              </a:spcAft>
            </a:pPr>
            <a:endParaRPr lang="fa-IR" dirty="0">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2137093" y="152400"/>
            <a:ext cx="3105337" cy="388696"/>
          </a:xfrm>
          <a:prstGeom prst="rect">
            <a:avLst/>
          </a:prstGeom>
        </p:spPr>
        <p:txBody>
          <a:bodyPr wrap="none">
            <a:spAutoFit/>
          </a:bodyPr>
          <a:lstStyle/>
          <a:p>
            <a:pPr algn="r" rtl="1">
              <a:lnSpc>
                <a:spcPct val="107000"/>
              </a:lnSpc>
              <a:spcAft>
                <a:spcPts val="800"/>
              </a:spcAft>
            </a:pPr>
            <a:r>
              <a:rPr lang="ar-SA" b="1" dirty="0">
                <a:latin typeface="Calibri" panose="020F0502020204030204" pitchFamily="34" charset="0"/>
                <a:ea typeface="Calibri" panose="020F0502020204030204" pitchFamily="34" charset="0"/>
                <a:cs typeface="B Nazanin" panose="00000400000000000000" pitchFamily="2" charset="-78"/>
              </a:rPr>
              <a:t>راهکار هوشمند پس از مزایده ناموفق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129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algn="just" rtl="1">
              <a:buFont typeface="Wingdings" panose="05000000000000000000" pitchFamily="2" charset="2"/>
              <a:buChar char="q"/>
            </a:pPr>
            <a:r>
              <a:rPr lang="fa-IR" sz="2000" dirty="0">
                <a:cs typeface="B Nazanin" panose="00000400000000000000" pitchFamily="2" charset="-78"/>
              </a:rPr>
              <a:t>به منظور تامین مالی طرح های عمرانی نیمه تمام تعیین شــده در کمیته پایش از محل عواید حاصل از مولدسازی املاک هدف گذاری شده، پیمانکاران طرح های مزبور می توانند به نسبت مطالبات خود از دولت تا سقف تاییدیه خزانه داری برای تسویه ثمن معامله اموال مازاد خریداری شده، اقدام نمایند. در خصوص تعهدات آتی در صورت تایید سازمان برنامه و بودجه کشور به منظور تسویه مبالغ معامله، مجری نسبت به دریافت تضمین مناسب از پیمانکاران اقدام می نماید. در صورتی که فردی غیر از پیمانکار برنده رقابت خرید دارایی مازاد باشد، صددرصد مبالغ حاصل از مزایده تا قیمت پایه به عنوان تهاتر، صرف پروژه های پیمانکاران یاد شده، خواهد شد و مابقی به خزانه واریز خواهد شد.</a:t>
            </a:r>
          </a:p>
          <a:p>
            <a:pPr algn="r" rtl="1">
              <a:buFont typeface="Wingdings" panose="05000000000000000000" pitchFamily="2" charset="2"/>
              <a:buChar char="q"/>
            </a:pPr>
            <a:endParaRPr lang="fa-IR" sz="2000" b="1" dirty="0">
              <a:cs typeface="B Nazanin" panose="00000400000000000000" pitchFamily="2" charset="-78"/>
            </a:endParaRPr>
          </a:p>
          <a:p>
            <a:pPr algn="just" rtl="1">
              <a:buFont typeface="Wingdings" panose="05000000000000000000" pitchFamily="2" charset="2"/>
              <a:buChar char="q"/>
            </a:pPr>
            <a:r>
              <a:rPr lang="fa-IR" sz="2000" dirty="0">
                <a:cs typeface="B Nazanin" panose="00000400000000000000" pitchFamily="2" charset="-78"/>
              </a:rPr>
              <a:t>به مجری اجازه داده میشود بخشــی از ثمن معامله را با احتساب سود و دوره تقسیط مصوب هیأت، به صورت اقساط دریافت نماید. در اینصورت موضوع معامله تا پایان دوره تقسیط در وثیقه مجری خواهد بود.</a:t>
            </a:r>
          </a:p>
          <a:p>
            <a:pPr marL="0" indent="0" algn="r" rtl="1">
              <a:buNone/>
            </a:pPr>
            <a:endParaRPr lang="en-US" sz="2000" dirty="0">
              <a:cs typeface="B Nazanin" panose="00000400000000000000" pitchFamily="2" charset="-78"/>
            </a:endParaRPr>
          </a:p>
        </p:txBody>
      </p:sp>
    </p:spTree>
    <p:extLst>
      <p:ext uri="{BB962C8B-B14F-4D97-AF65-F5344CB8AC3E}">
        <p14:creationId xmlns:p14="http://schemas.microsoft.com/office/powerpoint/2010/main" val="117195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cs typeface="B Titr" panose="00000700000000000000" pitchFamily="2" charset="-78"/>
              </a:rPr>
              <a:t>فرایند مذاکره </a:t>
            </a:r>
            <a:endParaRPr lang="en-US" sz="2400" dirty="0">
              <a:cs typeface="B Titr" panose="00000700000000000000" pitchFamily="2" charset="-78"/>
            </a:endParaRPr>
          </a:p>
        </p:txBody>
      </p:sp>
      <p:graphicFrame>
        <p:nvGraphicFramePr>
          <p:cNvPr id="4" name="Content Placeholder 3"/>
          <p:cNvGraphicFramePr>
            <a:graphicFrameLocks noGrp="1"/>
          </p:cNvGraphicFramePr>
          <p:nvPr>
            <p:ph idx="1"/>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06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dirty="0">
                <a:cs typeface="B Titr" panose="00000700000000000000" pitchFamily="2" charset="-78"/>
              </a:rPr>
              <a:t>اجرای روشهای مولدسازی</a:t>
            </a:r>
            <a:endParaRPr lang="en-US" sz="1800" dirty="0">
              <a:cs typeface="B Titr" panose="00000700000000000000" pitchFamily="2" charset="-78"/>
            </a:endParaRPr>
          </a:p>
        </p:txBody>
      </p:sp>
      <p:sp>
        <p:nvSpPr>
          <p:cNvPr id="3" name="Content Placeholder 2"/>
          <p:cNvSpPr>
            <a:spLocks noGrp="1"/>
          </p:cNvSpPr>
          <p:nvPr>
            <p:ph idx="1"/>
          </p:nvPr>
        </p:nvSpPr>
        <p:spPr>
          <a:xfrm>
            <a:off x="381000" y="2286000"/>
            <a:ext cx="8229600" cy="1676399"/>
          </a:xfrm>
        </p:spPr>
        <p:txBody>
          <a:bodyPr>
            <a:normAutofit/>
          </a:bodyPr>
          <a:lstStyle/>
          <a:p>
            <a:pPr algn="just" rtl="1">
              <a:buFont typeface="Wingdings" panose="05000000000000000000" pitchFamily="2" charset="2"/>
              <a:buChar char="q"/>
            </a:pPr>
            <a:r>
              <a:rPr lang="fa-IR" sz="2000" dirty="0">
                <a:cs typeface="B Titr" panose="00000700000000000000" pitchFamily="50" charset="-78"/>
              </a:rPr>
              <a:t>در مواردی که اشخاص دارای سند مالکیت اعیانی در عرصه دولتی می باشند، یا ملک به صورت مشاع دولتی- خصوصی باشد، یا اشخاص دارای حق سرقفلی بوده که مالکیت ملک آن با دولت است، فروش از طریق مذاکره به اشخاص مذکور به قیمت مصوب هیأت با تصویب هیأت مجاز است.</a:t>
            </a: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31342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fa-IR" dirty="0"/>
          </a:p>
          <a:p>
            <a:pPr marL="0" indent="0" algn="ctr" rtl="1">
              <a:buNone/>
            </a:pPr>
            <a:endParaRPr lang="fa-IR" dirty="0"/>
          </a:p>
        </p:txBody>
      </p:sp>
      <p:sp>
        <p:nvSpPr>
          <p:cNvPr id="2" name="Rectangle 1"/>
          <p:cNvSpPr/>
          <p:nvPr/>
        </p:nvSpPr>
        <p:spPr>
          <a:xfrm>
            <a:off x="855725" y="2133600"/>
            <a:ext cx="7825213" cy="1512209"/>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20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صد درصد عواید حاصل از مولدسازی دارایی‌های وزارت بهداشت </a:t>
            </a:r>
            <a:r>
              <a:rPr kumimoji="0" lang="fa-IR" sz="20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و دانشگاه های علوم پزشکی </a:t>
            </a: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به حساب خودشان واریز می‌شود.</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تا در طرح های عمرانی نیمه تمام مصوب در کمیته پایش هزینه نمایند.</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p>
        </p:txBody>
      </p:sp>
      <p:sp>
        <p:nvSpPr>
          <p:cNvPr id="4" name="Rectangle 3"/>
          <p:cNvSpPr/>
          <p:nvPr/>
        </p:nvSpPr>
        <p:spPr>
          <a:xfrm>
            <a:off x="1029874" y="76200"/>
            <a:ext cx="3055645" cy="388696"/>
          </a:xfrm>
          <a:prstGeom prst="rect">
            <a:avLst/>
          </a:prstGeom>
        </p:spPr>
        <p:txBody>
          <a:bodyPr wrap="none">
            <a:spAutoFit/>
          </a:bodyPr>
          <a:lstStyle/>
          <a:p>
            <a:pPr lvl="0" algn="r" rtl="1">
              <a:lnSpc>
                <a:spcPct val="107000"/>
              </a:lnSpc>
              <a:spcAft>
                <a:spcPts val="800"/>
              </a:spcAft>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سرنوشت عواید</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حاصل از</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مولدسازی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7419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4191000" cy="1143000"/>
          </a:xfrm>
        </p:spPr>
        <p:txBody>
          <a:bodyPr>
            <a:normAutofit/>
          </a:bodyPr>
          <a:lstStyle/>
          <a:p>
            <a:r>
              <a:rPr lang="fa-IR" sz="2000" dirty="0">
                <a:cs typeface="B Titr" panose="00000700000000000000" pitchFamily="2" charset="-78"/>
              </a:rPr>
              <a:t>نکات مهم جهت تسریع در فرآیند مولدسازی</a:t>
            </a:r>
            <a:endParaRPr lang="en-US" sz="2000" dirty="0">
              <a:cs typeface="B Titr" panose="00000700000000000000" pitchFamily="2" charset="-78"/>
            </a:endParaRPr>
          </a:p>
        </p:txBody>
      </p:sp>
      <p:sp>
        <p:nvSpPr>
          <p:cNvPr id="3" name="Content Placeholder 2"/>
          <p:cNvSpPr>
            <a:spLocks noGrp="1"/>
          </p:cNvSpPr>
          <p:nvPr>
            <p:ph idx="1"/>
          </p:nvPr>
        </p:nvSpPr>
        <p:spPr>
          <a:xfrm>
            <a:off x="457200" y="1295400"/>
            <a:ext cx="8534400" cy="4830763"/>
          </a:xfrm>
        </p:spPr>
        <p:txBody>
          <a:bodyPr>
            <a:normAutofit/>
          </a:bodyPr>
          <a:lstStyle/>
          <a:p>
            <a:pPr algn="r" rtl="1">
              <a:lnSpc>
                <a:spcPct val="150000"/>
              </a:lnSpc>
              <a:buFont typeface="Wingdings" panose="05000000000000000000" pitchFamily="2" charset="2"/>
              <a:buChar char="q"/>
            </a:pPr>
            <a:r>
              <a:rPr lang="fa-IR" sz="1800" dirty="0">
                <a:cs typeface="B Nazanin" panose="00000400000000000000" pitchFamily="2" charset="-78"/>
              </a:rPr>
              <a:t>ارسال مستندات کامل به ادارات کل امور اقتصادی و دارایی استان ها و اخذ مصوبه کارگروه استانی</a:t>
            </a:r>
          </a:p>
          <a:p>
            <a:pPr algn="r" rtl="1">
              <a:lnSpc>
                <a:spcPct val="150000"/>
              </a:lnSpc>
              <a:buFont typeface="Wingdings" panose="05000000000000000000" pitchFamily="2" charset="2"/>
              <a:buChar char="q"/>
            </a:pPr>
            <a:r>
              <a:rPr lang="fa-IR" sz="1800" dirty="0">
                <a:cs typeface="B Nazanin" panose="00000400000000000000" pitchFamily="2" charset="-78"/>
              </a:rPr>
              <a:t>انجام مرحله ارزش افزایی ملک - ارائه مستندات جهت موارد تثبیت کاربری</a:t>
            </a:r>
          </a:p>
          <a:p>
            <a:pPr algn="r" rtl="1">
              <a:lnSpc>
                <a:spcPct val="150000"/>
              </a:lnSpc>
              <a:buFont typeface="Wingdings" panose="05000000000000000000" pitchFamily="2" charset="2"/>
              <a:buChar char="q"/>
            </a:pPr>
            <a:r>
              <a:rPr lang="fa-IR" sz="1800" dirty="0">
                <a:cs typeface="B Nazanin" panose="00000400000000000000" pitchFamily="2" charset="-78"/>
              </a:rPr>
              <a:t>ارسال گزارش قیمت گذاری به همراه تاییدیه کانون کارشناسان رسمی به قید فوریت برای طرح در جلسه کمیته تخصصی و هیات عالی</a:t>
            </a:r>
          </a:p>
          <a:p>
            <a:pPr algn="r" rtl="1">
              <a:lnSpc>
                <a:spcPct val="150000"/>
              </a:lnSpc>
              <a:buFont typeface="Wingdings" panose="05000000000000000000" pitchFamily="2" charset="2"/>
              <a:buChar char="q"/>
            </a:pPr>
            <a:r>
              <a:rPr lang="fa-IR" sz="1800" dirty="0">
                <a:cs typeface="B Nazanin" panose="00000400000000000000" pitchFamily="2" charset="-78"/>
              </a:rPr>
              <a:t>اطمینان از اعتبار قیمت پایه در زمان برگزاری مزایده</a:t>
            </a:r>
          </a:p>
          <a:p>
            <a:pPr algn="r" rtl="1">
              <a:lnSpc>
                <a:spcPct val="150000"/>
              </a:lnSpc>
              <a:buFont typeface="Wingdings" panose="05000000000000000000" pitchFamily="2" charset="2"/>
              <a:buChar char="q"/>
            </a:pPr>
            <a:r>
              <a:rPr lang="fa-IR" sz="1800" dirty="0">
                <a:cs typeface="B Nazanin" panose="00000400000000000000" pitchFamily="2" charset="-78"/>
              </a:rPr>
              <a:t>رعایت دستورالعمل تهاتر (برگزاری یک نوبت مزایده ناموفق – تصویب پروژه در کمیته پایش) </a:t>
            </a:r>
          </a:p>
          <a:p>
            <a:pPr algn="r" rtl="1">
              <a:lnSpc>
                <a:spcPct val="150000"/>
              </a:lnSpc>
              <a:buFont typeface="Wingdings" panose="05000000000000000000" pitchFamily="2" charset="2"/>
              <a:buChar char="q"/>
            </a:pPr>
            <a:r>
              <a:rPr lang="fa-IR" sz="1800" dirty="0">
                <a:cs typeface="B Nazanin" panose="00000400000000000000" pitchFamily="2" charset="-78"/>
              </a:rPr>
              <a:t>رعایت برگزاری مذاکره (برگزاری دو نوبت مزایده ناموفق – اعلان فراخوان عمومی – اعلام نتایج مذاکره جهت تصویب هیات)</a:t>
            </a:r>
          </a:p>
          <a:p>
            <a:pPr algn="r" rtl="1">
              <a:lnSpc>
                <a:spcPct val="150000"/>
              </a:lnSpc>
              <a:buFont typeface="Wingdings" panose="05000000000000000000" pitchFamily="2" charset="2"/>
              <a:buChar char="q"/>
            </a:pPr>
            <a:r>
              <a:rPr lang="fa-IR" sz="1800" dirty="0">
                <a:cs typeface="B Nazanin" panose="00000400000000000000" pitchFamily="2" charset="-78"/>
              </a:rPr>
              <a:t>ارسال اطلاعات فروش به مرکز ملی </a:t>
            </a:r>
            <a:r>
              <a:rPr lang="fa-IR" sz="1800" dirty="0">
                <a:solidFill>
                  <a:schemeClr val="tx1"/>
                </a:solidFill>
                <a:cs typeface="B Nazanin" panose="00000400000000000000" pitchFamily="2" charset="-78"/>
              </a:rPr>
              <a:t>مولدسازی و اخذ شناسه واریز </a:t>
            </a:r>
            <a:endParaRPr lang="en-US" sz="1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36563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99296-D5BE-4B92-7EF6-58881D24AB93}"/>
              </a:ext>
            </a:extLst>
          </p:cNvPr>
          <p:cNvSpPr>
            <a:spLocks noGrp="1"/>
          </p:cNvSpPr>
          <p:nvPr>
            <p:ph idx="1"/>
          </p:nvPr>
        </p:nvSpPr>
        <p:spPr>
          <a:xfrm>
            <a:off x="457200" y="2362200"/>
            <a:ext cx="8229600" cy="1196182"/>
          </a:xfrm>
        </p:spPr>
        <p:txBody>
          <a:bodyPr>
            <a:normAutofit/>
          </a:bodyPr>
          <a:lstStyle/>
          <a:p>
            <a:pPr marL="0" indent="0" algn="ctr" rtl="1">
              <a:buNone/>
            </a:pPr>
            <a:r>
              <a:rPr lang="fa-IR" sz="2800" dirty="0">
                <a:cs typeface="B Titr" panose="00000700000000000000" pitchFamily="50" charset="-78"/>
              </a:rPr>
              <a:t>سایر ظرفیت های موجود در راستای مولدسازی دارایی های دولت</a:t>
            </a:r>
            <a:endParaRPr lang="en-US" sz="2800" dirty="0">
              <a:cs typeface="B Titr" panose="00000700000000000000" pitchFamily="50" charset="-78"/>
            </a:endParaRPr>
          </a:p>
        </p:txBody>
      </p:sp>
    </p:spTree>
    <p:extLst>
      <p:ext uri="{BB962C8B-B14F-4D97-AF65-F5344CB8AC3E}">
        <p14:creationId xmlns:p14="http://schemas.microsoft.com/office/powerpoint/2010/main" val="182970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D74F-ED55-FD82-3214-B8DAA7010D7F}"/>
              </a:ext>
            </a:extLst>
          </p:cNvPr>
          <p:cNvSpPr>
            <a:spLocks noGrp="1"/>
          </p:cNvSpPr>
          <p:nvPr>
            <p:ph type="title"/>
          </p:nvPr>
        </p:nvSpPr>
        <p:spPr/>
        <p:txBody>
          <a:bodyPr>
            <a:normAutofit/>
          </a:bodyPr>
          <a:lstStyle/>
          <a:p>
            <a:r>
              <a:rPr lang="ar-SA" sz="2000" dirty="0">
                <a:solidFill>
                  <a:prstClr val="black"/>
                </a:solidFill>
                <a:latin typeface="Calibri" panose="020F0502020204030204" pitchFamily="34" charset="0"/>
                <a:ea typeface="Calibri" panose="020F0502020204030204" pitchFamily="34" charset="0"/>
                <a:cs typeface="B Nazanin" panose="00000400000000000000" pitchFamily="2" charset="-78"/>
              </a:rPr>
              <a:t>ماده ۳</a:t>
            </a:r>
            <a:r>
              <a:rPr lang="fa-IR" sz="2000" dirty="0">
                <a:solidFill>
                  <a:prstClr val="black"/>
                </a:solidFill>
                <a:latin typeface="Calibri" panose="020F0502020204030204" pitchFamily="34" charset="0"/>
                <a:ea typeface="Calibri" panose="020F0502020204030204" pitchFamily="34" charset="0"/>
                <a:cs typeface="B Nazanin" panose="00000400000000000000" pitchFamily="2" charset="-78"/>
              </a:rPr>
              <a:t>1</a:t>
            </a:r>
            <a:r>
              <a:rPr lang="ar-SA" sz="2000" dirty="0">
                <a:solidFill>
                  <a:prstClr val="black"/>
                </a:solidFill>
                <a:latin typeface="Calibri" panose="020F0502020204030204" pitchFamily="34" charset="0"/>
                <a:ea typeface="Calibri" panose="020F0502020204030204" pitchFamily="34" charset="0"/>
                <a:cs typeface="B Nazanin" panose="00000400000000000000" pitchFamily="2" charset="-78"/>
              </a:rPr>
              <a:t> قانون تأمین مالی تولید و زیرساخت‌ها</a:t>
            </a:r>
            <a:endParaRPr lang="en-US" sz="2000" dirty="0"/>
          </a:p>
        </p:txBody>
      </p:sp>
      <p:sp>
        <p:nvSpPr>
          <p:cNvPr id="3" name="Content Placeholder 2">
            <a:extLst>
              <a:ext uri="{FF2B5EF4-FFF2-40B4-BE49-F238E27FC236}">
                <a16:creationId xmlns:a16="http://schemas.microsoft.com/office/drawing/2014/main" id="{DAC54D60-2DAE-BC3F-E10D-2E5049E1DC30}"/>
              </a:ext>
            </a:extLst>
          </p:cNvPr>
          <p:cNvSpPr>
            <a:spLocks noGrp="1"/>
          </p:cNvSpPr>
          <p:nvPr>
            <p:ph idx="1"/>
          </p:nvPr>
        </p:nvSpPr>
        <p:spPr/>
        <p:txBody>
          <a:bodyPr>
            <a:normAutofit/>
          </a:bodyPr>
          <a:lstStyle/>
          <a:p>
            <a:pPr algn="just" rtl="1">
              <a:buFont typeface="Wingdings" panose="05000000000000000000" pitchFamily="2" charset="2"/>
              <a:buChar char="q"/>
            </a:pPr>
            <a:r>
              <a:rPr lang="fa-IR" sz="2000" b="1" dirty="0">
                <a:effectLst>
                  <a:glow rad="228600">
                    <a:schemeClr val="accent6">
                      <a:lumMod val="50000"/>
                      <a:alpha val="40000"/>
                    </a:schemeClr>
                  </a:glow>
                </a:effectLst>
                <a:cs typeface="B Nazanin" panose="00000400000000000000" pitchFamily="2" charset="-78"/>
              </a:rPr>
              <a:t>ب-</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به منظور توسعه زیربناها و ارتقای سطح بهره وری در بخش‌های اقتصادی کشور، دستگاه‌های اجرایی با رعایت قوانین و مقررات مربوط، </a:t>
            </a:r>
            <a:r>
              <a:rPr lang="fa-IR" sz="2000" b="1" dirty="0">
                <a:effectLst>
                  <a:glow rad="228600">
                    <a:schemeClr val="accent6">
                      <a:lumMod val="50000"/>
                      <a:alpha val="40000"/>
                    </a:schemeClr>
                  </a:glow>
                </a:effectLst>
                <a:cs typeface="B Nazanin" panose="00000400000000000000" pitchFamily="2" charset="-78"/>
              </a:rPr>
              <a:t>مجاز به مولد سازی اموال منقول و غیر منقول</a:t>
            </a:r>
            <a:r>
              <a:rPr lang="fa-IR" sz="2000" dirty="0">
                <a:latin typeface="Times New Roman" panose="02020603050405020304" pitchFamily="18" charset="0"/>
                <a:ea typeface="Times New Roman" panose="02020603050405020304" pitchFamily="18" charset="0"/>
                <a:cs typeface="B Nazanin" panose="00000400000000000000" pitchFamily="2" charset="-78"/>
              </a:rPr>
              <a:t>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خود از طریق شرکت‌ها و سازمان‌های تابعه و همچنین تغییر کاربری و فروش زمین‌های مازاد در اختیار خود می‌باشند. </a:t>
            </a:r>
          </a:p>
          <a:p>
            <a:pPr algn="just" rtl="1">
              <a:buFont typeface="Wingdings" panose="05000000000000000000" pitchFamily="2" charset="2"/>
              <a:buChar char="q"/>
            </a:pPr>
            <a:endParaRPr lang="fa-IR"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buFont typeface="Wingdings" panose="05000000000000000000" pitchFamily="2" charset="2"/>
              <a:buChar char="q"/>
            </a:pPr>
            <a:r>
              <a:rPr lang="fa-IR" sz="2000" b="1" dirty="0">
                <a:effectLst>
                  <a:glow rad="228600">
                    <a:schemeClr val="accent6">
                      <a:lumMod val="50000"/>
                      <a:alpha val="40000"/>
                    </a:schemeClr>
                  </a:glow>
                </a:effectLst>
                <a:cs typeface="B Nazanin" panose="00000400000000000000" pitchFamily="2" charset="-78"/>
              </a:rPr>
              <a:t>تهاتر اموال مذکور با دیون و تعهدات مربوط به طرح‌های تملک دارایی‌های سرمایه‌ای مندرج در پیوست قانون بودجه سنواتی و یا به عنوان تامین سهم مشارکت دولت در طرح‌های مزبور</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مشروط به اجرای طرح‌های متناسب با کاربری‌های مصوب با رعایت شرایط رقابتی از طریق مناقصه یا مزایده توسط دریافت کنندگان اراضی مجاز 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cs typeface="B Nazanin" panose="00000400000000000000" pitchFamily="2" charset="-78"/>
            </a:endParaRPr>
          </a:p>
        </p:txBody>
      </p:sp>
    </p:spTree>
    <p:extLst>
      <p:ext uri="{BB962C8B-B14F-4D97-AF65-F5344CB8AC3E}">
        <p14:creationId xmlns:p14="http://schemas.microsoft.com/office/powerpoint/2010/main" val="28148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AC54-D09D-AC97-69A9-4282E595D850}"/>
              </a:ext>
            </a:extLst>
          </p:cNvPr>
          <p:cNvSpPr>
            <a:spLocks noGrp="1"/>
          </p:cNvSpPr>
          <p:nvPr>
            <p:ph type="title"/>
          </p:nvPr>
        </p:nvSpPr>
        <p:spPr/>
        <p:txBody>
          <a:bodyPr>
            <a:normAutofit/>
          </a:bodyPr>
          <a:lstStyle/>
          <a:p>
            <a:r>
              <a:rPr lang="fa-IR" sz="3200" dirty="0">
                <a:latin typeface="Blackadder ITC" panose="04020505051007020D02" pitchFamily="82" charset="0"/>
              </a:rPr>
              <a:t>اهداف وبینار</a:t>
            </a:r>
            <a:endParaRPr lang="en-US" sz="3200" dirty="0">
              <a:latin typeface="Blackadder ITC" panose="04020505051007020D02" pitchFamily="82" charset="0"/>
            </a:endParaRPr>
          </a:p>
        </p:txBody>
      </p:sp>
      <p:sp>
        <p:nvSpPr>
          <p:cNvPr id="3" name="Content Placeholder 2">
            <a:extLst>
              <a:ext uri="{FF2B5EF4-FFF2-40B4-BE49-F238E27FC236}">
                <a16:creationId xmlns:a16="http://schemas.microsoft.com/office/drawing/2014/main" id="{71DC7D76-3758-ED18-E55A-8B2DFAFC9D3C}"/>
              </a:ext>
            </a:extLst>
          </p:cNvPr>
          <p:cNvSpPr>
            <a:spLocks noGrp="1"/>
          </p:cNvSpPr>
          <p:nvPr>
            <p:ph idx="1"/>
          </p:nvPr>
        </p:nvSpPr>
        <p:spPr>
          <a:xfrm>
            <a:off x="381000" y="1981200"/>
            <a:ext cx="8229600" cy="3124200"/>
          </a:xfrm>
        </p:spPr>
        <p:txBody>
          <a:bodyPr>
            <a:normAutofit/>
          </a:bodyPr>
          <a:lstStyle/>
          <a:p>
            <a:pPr algn="r" rtl="1">
              <a:buFont typeface="Wingdings" panose="05000000000000000000" pitchFamily="2" charset="2"/>
              <a:buChar char="q"/>
            </a:pPr>
            <a:r>
              <a:rPr lang="fa-IR" dirty="0">
                <a:cs typeface="B Titr" panose="00000700000000000000" pitchFamily="50" charset="-78"/>
              </a:rPr>
              <a:t> </a:t>
            </a:r>
            <a:r>
              <a:rPr lang="fa-IR" sz="2800" dirty="0">
                <a:cs typeface="B Titr" panose="00000700000000000000" pitchFamily="50" charset="-78"/>
              </a:rPr>
              <a:t>آشنایی با مفهوم مولدسازی دارایی ها</a:t>
            </a:r>
          </a:p>
          <a:p>
            <a:pPr algn="r" rtl="1">
              <a:buFont typeface="Wingdings" panose="05000000000000000000" pitchFamily="2" charset="2"/>
              <a:buChar char="q"/>
            </a:pPr>
            <a:r>
              <a:rPr lang="fa-IR" sz="2800" dirty="0">
                <a:cs typeface="B Titr" panose="00000700000000000000" pitchFamily="50" charset="-78"/>
              </a:rPr>
              <a:t> آشنایی با ظرفیت های قانونی موجود در خصوص مولدسازی</a:t>
            </a:r>
          </a:p>
          <a:p>
            <a:pPr algn="r" rtl="1">
              <a:buFont typeface="Wingdings" panose="05000000000000000000" pitchFamily="2" charset="2"/>
              <a:buChar char="q"/>
            </a:pPr>
            <a:r>
              <a:rPr lang="fa-IR" sz="2800" dirty="0">
                <a:cs typeface="B Titr" panose="00000700000000000000" pitchFamily="50" charset="-78"/>
              </a:rPr>
              <a:t>معرفی فرایند اجرایی و راهکارهای عملیاتی</a:t>
            </a:r>
          </a:p>
          <a:p>
            <a:pPr algn="r" rtl="1">
              <a:buFont typeface="Wingdings" panose="05000000000000000000" pitchFamily="2" charset="2"/>
              <a:buChar char="q"/>
            </a:pPr>
            <a:r>
              <a:rPr lang="fa-IR" sz="2800" dirty="0">
                <a:cs typeface="B Titr" panose="00000700000000000000" pitchFamily="50" charset="-78"/>
              </a:rPr>
              <a:t>بررسی چالش‌ها و فرصت‌های پیش روی دانشگاه‌/دانشکده ها</a:t>
            </a:r>
          </a:p>
          <a:p>
            <a:pPr algn="r" rtl="1">
              <a:buFont typeface="Wingdings" panose="05000000000000000000" pitchFamily="2" charset="2"/>
              <a:buChar char="q"/>
            </a:pPr>
            <a:r>
              <a:rPr lang="fa-IR" sz="2800" dirty="0">
                <a:cs typeface="B Titr" panose="00000700000000000000" pitchFamily="50" charset="-78"/>
              </a:rPr>
              <a:t> تبادل نظر و پاسخ به سوالات</a:t>
            </a:r>
            <a:endParaRPr lang="en-US" sz="2800" dirty="0">
              <a:cs typeface="B Titr" panose="00000700000000000000" pitchFamily="50" charset="-78"/>
            </a:endParaRPr>
          </a:p>
        </p:txBody>
      </p:sp>
    </p:spTree>
    <p:extLst>
      <p:ext uri="{BB962C8B-B14F-4D97-AF65-F5344CB8AC3E}">
        <p14:creationId xmlns:p14="http://schemas.microsoft.com/office/powerpoint/2010/main" val="2456489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1"/>
            <a:ext cx="8291286" cy="4681282"/>
          </a:xfrm>
          <a:prstGeom prst="rect">
            <a:avLst/>
          </a:prstGeom>
        </p:spPr>
        <p:txBody>
          <a:bodyPr wrap="square">
            <a:spAutoFit/>
          </a:bodyPr>
          <a:lstStyle/>
          <a:p>
            <a:pPr marL="0" marR="0" lvl="0" indent="0" algn="just" defTabSz="914400" rtl="1" eaLnBrk="1" fontAlgn="auto" latinLnBrk="0" hangingPunct="1">
              <a:lnSpc>
                <a:spcPct val="107000"/>
              </a:lnSpc>
              <a:spcBef>
                <a:spcPts val="0"/>
              </a:spcBef>
              <a:spcAft>
                <a:spcPts val="800"/>
              </a:spcAft>
              <a:buClrTx/>
              <a:buSzTx/>
              <a:buFontTx/>
              <a:buNone/>
              <a:tabLst/>
              <a:defRPr/>
            </a:pPr>
            <a:r>
              <a:rPr lang="ar-SA" sz="2000" b="1" dirty="0">
                <a:solidFill>
                  <a:schemeClr val="tx1">
                    <a:lumMod val="75000"/>
                    <a:lumOff val="25000"/>
                  </a:schemeClr>
                </a:solidFill>
                <a:effectLst>
                  <a:glow rad="228600">
                    <a:schemeClr val="accent6">
                      <a:lumMod val="50000"/>
                      <a:alpha val="40000"/>
                    </a:schemeClr>
                  </a:glow>
                </a:effectLst>
                <a:cs typeface="B Nazanin" panose="00000400000000000000" pitchFamily="2" charset="-78"/>
              </a:rPr>
              <a:t>الف-</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در راستای مولد سازی اموال به دستگاه‌های اجرایی اجازه داده می‌شود بر مبنای قیمت روز کارشناسی </a:t>
            </a:r>
            <a:r>
              <a:rPr lang="ar-SA" sz="2000" dirty="0">
                <a:solidFill>
                  <a:srgbClr val="8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از طریق تهاتر</a:t>
            </a:r>
            <a:r>
              <a:rPr lang="fa-IR" sz="2000" dirty="0">
                <a:solidFill>
                  <a:srgbClr val="8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r>
              <a:rPr lang="ar-SA" sz="2000" dirty="0">
                <a:solidFill>
                  <a:srgbClr val="8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معاوضه و یا مشارکت با شهرداری محل یا از طریق فراخوان و در شرایط رقابتی با بخش‌های غیر دولتی (اعم از خصوصی، تعاونی و عمومی) اموال، دارایی‌ها</a:t>
            </a:r>
            <a:r>
              <a:rPr lang="fa-IR" sz="2000" dirty="0">
                <a:solidFill>
                  <a:srgbClr val="8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r>
              <a:rPr lang="ar-SA" sz="2000" dirty="0">
                <a:solidFill>
                  <a:srgbClr val="8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زمین‌ها و مستحدثات ملکی خود را مولد سازی نموده و از محل سهم یا درآمدهای حاصل با رعایت ترتیبات قانونی نسبت به اجرای طرح (پروژه)های دارای مجوز قانونی خود یا پرداخت بدهی قطعی شده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خود اقدام کنند.</a:t>
            </a:r>
            <a:endPar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این اقدامات باید با تایید سازمان برنامه و بودجه کشور و اعمال حساب نزد خزانه داری کل کشور انجام شود. </a:t>
            </a:r>
            <a:endPar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lang="ar-SA" sz="2000" b="1" dirty="0">
                <a:solidFill>
                  <a:schemeClr val="tx1">
                    <a:lumMod val="75000"/>
                    <a:lumOff val="25000"/>
                  </a:schemeClr>
                </a:solidFill>
                <a:effectLst>
                  <a:glow rad="228600">
                    <a:schemeClr val="accent6">
                      <a:lumMod val="50000"/>
                      <a:alpha val="40000"/>
                    </a:schemeClr>
                  </a:glow>
                </a:effectLst>
                <a:cs typeface="B Nazanin" panose="00000400000000000000" pitchFamily="2" charset="-78"/>
              </a:rPr>
              <a:t>ب-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به شهرداری‌ها اجازه داده می‌شود برای تسویه مطالبات و بدهی‌های قطعی شده با دستگاه‌های اجرایی</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سازمان تامین اجتماعی و موسسات اعتباری نسبت به مبادله اراضی و املاک و انواع عوارض قانونی قابل وصول خود اقدام یا با این دستگاه‌ها در ساخت و ساز و مولد سازی این زمین‌ها مشارکت نمایند.</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285750" marR="0" lvl="0" indent="-285750" algn="r" defTabSz="914400" rtl="1" eaLnBrk="1" fontAlgn="auto" latinLnBrk="0" hangingPunct="1">
              <a:lnSpc>
                <a:spcPct val="107000"/>
              </a:lnSpc>
              <a:spcBef>
                <a:spcPts val="0"/>
              </a:spcBef>
              <a:spcAft>
                <a:spcPts val="800"/>
              </a:spcAft>
              <a:buClrTx/>
              <a:buSzTx/>
              <a:buFontTx/>
              <a:buChar char="-"/>
              <a:tabLst/>
              <a:defRPr/>
            </a:pPr>
            <a:endPar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1237808" y="152400"/>
            <a:ext cx="4004622" cy="388696"/>
          </a:xfrm>
          <a:prstGeom prst="rect">
            <a:avLst/>
          </a:prstGeom>
        </p:spPr>
        <p:txBody>
          <a:bodyPr wrap="non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ماده ۳۶ قانون تأمین مالی تولید و زیرساخت‌ها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2659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D79E-D90B-2DEF-BF4E-D067332311D1}"/>
              </a:ext>
            </a:extLst>
          </p:cNvPr>
          <p:cNvSpPr>
            <a:spLocks noGrp="1"/>
          </p:cNvSpPr>
          <p:nvPr>
            <p:ph type="title"/>
          </p:nvPr>
        </p:nvSpPr>
        <p:spPr/>
        <p:txBody>
          <a:bodyPr/>
          <a:lstStyle/>
          <a:p>
            <a:r>
              <a:rPr kumimoji="0" lang="fa-IR" sz="1800" b="1" i="0" u="none" strike="noStrike" kern="1800" cap="none" spc="0" normalizeH="0" baseline="0" noProof="0" dirty="0">
                <a:ln>
                  <a:noFill/>
                </a:ln>
                <a:solidFill>
                  <a:srgbClr val="1F2937"/>
                </a:solidFill>
                <a:effectLst/>
                <a:uLnTx/>
                <a:uFillTx/>
                <a:latin typeface="Arial" pitchFamily="34" charset="0"/>
                <a:ea typeface="+mj-ea"/>
                <a:cs typeface="B Nazanin" panose="00000700000000000000" pitchFamily="50" charset="-78"/>
              </a:rPr>
              <a:t>ظرفیت بندهای (س) و (ظ)تبصره 2 قانون بودجه سال 1404</a:t>
            </a:r>
            <a:endParaRPr lang="en-US" dirty="0"/>
          </a:p>
        </p:txBody>
      </p:sp>
      <p:sp>
        <p:nvSpPr>
          <p:cNvPr id="3" name="Content Placeholder 2">
            <a:extLst>
              <a:ext uri="{FF2B5EF4-FFF2-40B4-BE49-F238E27FC236}">
                <a16:creationId xmlns:a16="http://schemas.microsoft.com/office/drawing/2014/main" id="{88BF508D-AD7E-B299-BC40-74A207EB927A}"/>
              </a:ext>
            </a:extLst>
          </p:cNvPr>
          <p:cNvSpPr>
            <a:spLocks noGrp="1"/>
          </p:cNvSpPr>
          <p:nvPr>
            <p:ph idx="1"/>
          </p:nvPr>
        </p:nvSpPr>
        <p:spPr>
          <a:xfrm>
            <a:off x="609600" y="1676400"/>
            <a:ext cx="8229600" cy="4830763"/>
          </a:xfrm>
        </p:spPr>
        <p:txBody>
          <a:bodyPr>
            <a:normAutofit/>
          </a:bodyPr>
          <a:lstStyle/>
          <a:p>
            <a:pPr algn="just" rtl="1">
              <a:buFont typeface="Wingdings" panose="05000000000000000000" pitchFamily="2" charset="2"/>
              <a:buChar char="q"/>
            </a:pPr>
            <a:r>
              <a:rPr lang="fa-IR" sz="2100" dirty="0">
                <a:solidFill>
                  <a:srgbClr val="808000"/>
                </a:solidFill>
                <a:latin typeface="Times New Roman" panose="02020603050405020304" pitchFamily="18" charset="0"/>
                <a:ea typeface="Times New Roman" panose="02020603050405020304" pitchFamily="18" charset="0"/>
                <a:cs typeface="B Nazanin" panose="00000700000000000000" pitchFamily="50" charset="-78"/>
              </a:rPr>
              <a:t>س ـ به منظور مولدسازی دارایی های دولت و شرکت های دولتی، متقاضیان خرید دارایی های مذکور که دارای طلب قطعی شده از دولت هستند از جمله سازمان تأمین اجتماعی، شهرداری ها، سازمان تأمین اجتماعی نیروهای مسلح، صندوق های بازنشستگی، قرارگاه سازندگی خاتم الانبیا (ص)، پیمانکاران و تأمین کنندگان مالی طرح های تملک دارایی های سرمایه ای، ستاد اجرائی فرمان حضرت امام (ره)، بانک ها و مؤسسات اعتباری و شرکت های تولیدکننده برق</a:t>
            </a:r>
            <a:r>
              <a:rPr lang="fa-IR" sz="2000" dirty="0">
                <a:effectLst/>
                <a:latin typeface="Times New Roman" panose="02020603050405020304" pitchFamily="18" charset="0"/>
                <a:ea typeface="Times New Roman" panose="02020603050405020304" pitchFamily="18" charset="0"/>
                <a:cs typeface="B Nazanin" panose="00000700000000000000" pitchFamily="50" charset="-78"/>
              </a:rPr>
              <a:t>، می توانند ضمن پرداخت ثمن نقدی بیع (معادل تا ده درصد (۱۰%)) به حساب مربوطه نزد خزانه داری کل کشور و حسب مورد به حساب شرکت دولتی ذی ربط نزد خزانه داری کل کشور، مابقی ثمن معامله را با مطالبات قطعی خود از دولت و شرکت های دولتی از طریق وزارت امور اقتصادی و دارایی تهاتر کنند.</a:t>
            </a:r>
            <a:r>
              <a:rPr lang="en-US" sz="2200" dirty="0"/>
              <a:t> </a:t>
            </a:r>
            <a:endParaRPr lang="fa-IR" sz="2200" dirty="0"/>
          </a:p>
        </p:txBody>
      </p:sp>
    </p:spTree>
    <p:extLst>
      <p:ext uri="{BB962C8B-B14F-4D97-AF65-F5344CB8AC3E}">
        <p14:creationId xmlns:p14="http://schemas.microsoft.com/office/powerpoint/2010/main" val="2545827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0568-C8F8-F567-3218-EDA94CC4FCBA}"/>
              </a:ext>
            </a:extLst>
          </p:cNvPr>
          <p:cNvSpPr>
            <a:spLocks noGrp="1"/>
          </p:cNvSpPr>
          <p:nvPr>
            <p:ph type="title"/>
          </p:nvPr>
        </p:nvSpPr>
        <p:spPr/>
        <p:txBody>
          <a:bodyPr>
            <a:normAutofit/>
          </a:bodyPr>
          <a:lstStyle/>
          <a:p>
            <a:r>
              <a:rPr lang="fa-IR" sz="2000" kern="1800" dirty="0">
                <a:solidFill>
                  <a:srgbClr val="1F2937"/>
                </a:solidFill>
                <a:cs typeface="B Nazanin" panose="00000700000000000000" pitchFamily="50" charset="-78"/>
              </a:rPr>
              <a:t>ظرفیت بندهای (س) و (ظ)تبصره 2 قانون بودجه سال 1404</a:t>
            </a:r>
            <a:endParaRPr lang="en-US" sz="2000" dirty="0"/>
          </a:p>
        </p:txBody>
      </p:sp>
      <p:sp>
        <p:nvSpPr>
          <p:cNvPr id="3" name="Content Placeholder 2">
            <a:extLst>
              <a:ext uri="{FF2B5EF4-FFF2-40B4-BE49-F238E27FC236}">
                <a16:creationId xmlns:a16="http://schemas.microsoft.com/office/drawing/2014/main" id="{5BD04251-6E61-5C3D-170C-CB00C82FB076}"/>
              </a:ext>
            </a:extLst>
          </p:cNvPr>
          <p:cNvSpPr>
            <a:spLocks noGrp="1"/>
          </p:cNvSpPr>
          <p:nvPr>
            <p:ph idx="1"/>
          </p:nvPr>
        </p:nvSpPr>
        <p:spPr>
          <a:xfrm>
            <a:off x="457200" y="1981201"/>
            <a:ext cx="8229600" cy="2209800"/>
          </a:xfrm>
        </p:spPr>
        <p:style>
          <a:lnRef idx="1">
            <a:schemeClr val="accent2"/>
          </a:lnRef>
          <a:fillRef idx="2">
            <a:schemeClr val="accent2"/>
          </a:fillRef>
          <a:effectRef idx="1">
            <a:schemeClr val="accent2"/>
          </a:effectRef>
          <a:fontRef idx="minor">
            <a:schemeClr val="dk1"/>
          </a:fontRef>
        </p:style>
        <p:txBody>
          <a:bodyPr>
            <a:normAutofit/>
          </a:bodyPr>
          <a:lstStyle/>
          <a:p>
            <a:pPr marL="0" marR="0" algn="just" rtl="1">
              <a:lnSpc>
                <a:spcPct val="107000"/>
              </a:lnSpc>
              <a:spcAft>
                <a:spcPts val="800"/>
              </a:spcAft>
              <a:buNone/>
            </a:pPr>
            <a:r>
              <a:rPr lang="fa-IR" sz="2000" dirty="0">
                <a:latin typeface="Times New Roman" panose="02020603050405020304" pitchFamily="18" charset="0"/>
                <a:ea typeface="Times New Roman" panose="02020603050405020304" pitchFamily="18" charset="0"/>
                <a:cs typeface="B Nazanin" panose="00000400000000000000" pitchFamily="2" charset="-78"/>
              </a:rPr>
              <a:t>ظ ـ </a:t>
            </a:r>
            <a:r>
              <a:rPr lang="fa-IR" sz="2000" dirty="0">
                <a:solidFill>
                  <a:srgbClr val="808000"/>
                </a:solidFill>
                <a:latin typeface="Times New Roman" panose="02020603050405020304" pitchFamily="18" charset="0"/>
                <a:ea typeface="Times New Roman" panose="02020603050405020304" pitchFamily="18" charset="0"/>
                <a:cs typeface="B Nazanin" panose="00000400000000000000" pitchFamily="2" charset="-78"/>
              </a:rPr>
              <a:t>احداث و خرید ساختمان های جدید اداری توسط دستگاههای اجرائی  </a:t>
            </a:r>
            <a:r>
              <a:rPr lang="fa-IR" sz="2000" dirty="0">
                <a:latin typeface="Times New Roman" panose="02020603050405020304" pitchFamily="18" charset="0"/>
                <a:ea typeface="Times New Roman" panose="02020603050405020304" pitchFamily="18" charset="0"/>
                <a:cs typeface="B Nazanin" panose="00000400000000000000" pitchFamily="2" charset="-78"/>
              </a:rPr>
              <a:t>با رعایت ماده (۲۳) قانون الحاق برخی مواد به قانون تنظیم بخشی از مقررات مالی دولت (۲) و سایر قوانین و مقررات بدون ایجاد بار مالی جدید، </a:t>
            </a:r>
            <a:r>
              <a:rPr lang="fa-IR" sz="2000" dirty="0">
                <a:solidFill>
                  <a:srgbClr val="808000"/>
                </a:solidFill>
                <a:latin typeface="Times New Roman" panose="02020603050405020304" pitchFamily="18" charset="0"/>
                <a:ea typeface="Times New Roman" panose="02020603050405020304" pitchFamily="18" charset="0"/>
                <a:cs typeface="B Nazanin" panose="00000400000000000000" pitchFamily="2" charset="-78"/>
              </a:rPr>
              <a:t>از محل تجمیع، تفکیک، فروش و یا تهاتر زمین و ساختمان های تحت مالکیت و در اختیار خود </a:t>
            </a:r>
            <a:r>
              <a:rPr lang="fa-IR" sz="2000" dirty="0">
                <a:latin typeface="Times New Roman" panose="02020603050405020304" pitchFamily="18" charset="0"/>
                <a:ea typeface="Times New Roman" panose="02020603050405020304" pitchFamily="18" charset="0"/>
                <a:cs typeface="B Nazanin" panose="00000400000000000000" pitchFamily="2" charset="-78"/>
              </a:rPr>
              <a:t>مجاز می باشد. زمین های در اختیار شرکت های تابعه دستگاههای اجرائی نیز مشمول این حکم می باشد</a:t>
            </a:r>
            <a:r>
              <a:rPr lang="en-US" sz="2000" dirty="0">
                <a:latin typeface="Times New Roman" panose="02020603050405020304" pitchFamily="18" charset="0"/>
                <a:ea typeface="Times New Roman" panose="02020603050405020304" pitchFamily="18" charset="0"/>
                <a:cs typeface="B Nazanin" panose="00000400000000000000" pitchFamily="2" charset="-78"/>
              </a:rPr>
              <a:t>.</a:t>
            </a:r>
          </a:p>
          <a:p>
            <a:endParaRPr lang="en-US" sz="2000" dirty="0">
              <a:cs typeface="B Nazanin" panose="00000400000000000000" pitchFamily="2" charset="-78"/>
            </a:endParaRPr>
          </a:p>
        </p:txBody>
      </p:sp>
    </p:spTree>
    <p:extLst>
      <p:ext uri="{BB962C8B-B14F-4D97-AF65-F5344CB8AC3E}">
        <p14:creationId xmlns:p14="http://schemas.microsoft.com/office/powerpoint/2010/main" val="3582780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291286" cy="5502981"/>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q"/>
            </a:pPr>
            <a:r>
              <a:rPr lang="ar-SA" dirty="0">
                <a:latin typeface="Calibri" panose="020F0502020204030204" pitchFamily="34" charset="0"/>
                <a:ea typeface="Calibri" panose="020F0502020204030204" pitchFamily="34" charset="0"/>
                <a:cs typeface="B Nazanin" panose="00000400000000000000" pitchFamily="2" charset="-78"/>
              </a:rPr>
              <a:t> </a:t>
            </a:r>
            <a:r>
              <a:rPr lang="ar-SA" sz="2900" b="1" dirty="0">
                <a:solidFill>
                  <a:schemeClr val="tx1">
                    <a:lumMod val="75000"/>
                    <a:lumOff val="25000"/>
                  </a:schemeClr>
                </a:solidFill>
                <a:effectLst>
                  <a:glow rad="228600">
                    <a:schemeClr val="accent6">
                      <a:lumMod val="50000"/>
                      <a:alpha val="40000"/>
                    </a:schemeClr>
                  </a:glow>
                </a:effectLst>
              </a:rPr>
              <a:t>کارگروه استانی</a:t>
            </a:r>
            <a:r>
              <a:rPr lang="fa-IR" sz="2900" b="1" dirty="0">
                <a:solidFill>
                  <a:schemeClr val="tx1">
                    <a:lumMod val="75000"/>
                    <a:lumOff val="25000"/>
                  </a:schemeClr>
                </a:solidFill>
                <a:effectLst>
                  <a:glow rad="228600">
                    <a:schemeClr val="accent6">
                      <a:lumMod val="50000"/>
                      <a:alpha val="40000"/>
                    </a:schemeClr>
                  </a:glow>
                </a:effectLst>
              </a:rPr>
              <a:t>:</a:t>
            </a:r>
          </a:p>
          <a:p>
            <a:pPr marL="285750" indent="-285750" algn="r" rtl="1">
              <a:lnSpc>
                <a:spcPct val="107000"/>
              </a:lnSpc>
              <a:spcAft>
                <a:spcPts val="800"/>
              </a:spcAft>
              <a:buFont typeface="Wingdings" panose="05000000000000000000" pitchFamily="2" charset="2"/>
              <a:buChar char="q"/>
            </a:pPr>
            <a:r>
              <a:rPr lang="fa-IR" dirty="0">
                <a:latin typeface="Calibri" panose="020F0502020204030204" pitchFamily="34" charset="0"/>
                <a:ea typeface="Calibri" panose="020F0502020204030204" pitchFamily="34" charset="0"/>
                <a:cs typeface="B Nazanin" panose="00000400000000000000" pitchFamily="2" charset="-78"/>
              </a:rPr>
              <a:t> با ریاست استانداران (</a:t>
            </a:r>
            <a:r>
              <a:rPr lang="ar-SA" dirty="0">
                <a:latin typeface="Calibri" panose="020F0502020204030204" pitchFamily="34" charset="0"/>
                <a:ea typeface="Calibri" panose="020F0502020204030204" pitchFamily="34" charset="0"/>
                <a:cs typeface="B Nazanin" panose="00000400000000000000" pitchFamily="2" charset="-78"/>
              </a:rPr>
              <a:t>با حق رأی رئیس دانشگاه </a:t>
            </a:r>
            <a:r>
              <a:rPr lang="fa-IR" dirty="0">
                <a:latin typeface="Calibri" panose="020F0502020204030204" pitchFamily="34" charset="0"/>
                <a:ea typeface="Calibri" panose="020F0502020204030204" pitchFamily="34" charset="0"/>
                <a:cs typeface="B Nazanin" panose="00000400000000000000" pitchFamily="2" charset="-78"/>
              </a:rPr>
              <a:t>در خصوص اموال مشمول دانشگاه در استان)</a:t>
            </a:r>
            <a:endParaRPr lang="ar-SA" dirty="0">
              <a:latin typeface="Calibri" panose="020F0502020204030204" pitchFamily="34" charset="0"/>
              <a:ea typeface="Calibri" panose="020F0502020204030204" pitchFamily="34" charset="0"/>
              <a:cs typeface="B Nazanin" panose="00000400000000000000" pitchFamily="2" charset="-78"/>
            </a:endParaRPr>
          </a:p>
          <a:p>
            <a:pPr marL="457200" indent="-457200" algn="r" rtl="1">
              <a:lnSpc>
                <a:spcPct val="107000"/>
              </a:lnSpc>
              <a:spcAft>
                <a:spcPts val="800"/>
              </a:spcAft>
              <a:buFont typeface="Wingdings" panose="05000000000000000000" pitchFamily="2" charset="2"/>
              <a:buChar char="q"/>
            </a:pPr>
            <a:r>
              <a:rPr lang="ar-SA" sz="2900" b="1" dirty="0">
                <a:solidFill>
                  <a:schemeClr val="tx1">
                    <a:lumMod val="75000"/>
                    <a:lumOff val="25000"/>
                  </a:schemeClr>
                </a:solidFill>
                <a:effectLst>
                  <a:glow rad="228600">
                    <a:schemeClr val="accent6">
                      <a:lumMod val="50000"/>
                      <a:alpha val="40000"/>
                    </a:schemeClr>
                  </a:glow>
                </a:effectLst>
              </a:rPr>
              <a:t>کارگروه ملی:  </a:t>
            </a:r>
            <a:endParaRPr lang="fa-IR" sz="2900" b="1" dirty="0">
              <a:solidFill>
                <a:schemeClr val="tx1">
                  <a:lumMod val="75000"/>
                  <a:lumOff val="25000"/>
                </a:schemeClr>
              </a:solidFill>
              <a:effectLst>
                <a:glow rad="228600">
                  <a:schemeClr val="accent6">
                    <a:lumMod val="50000"/>
                    <a:alpha val="40000"/>
                  </a:schemeClr>
                </a:glow>
              </a:effectLst>
            </a:endParaRPr>
          </a:p>
          <a:p>
            <a:pPr marL="285750" marR="0" lvl="0" indent="-28575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با ریاست</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وزیر امور اقتصادی</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و دارایی و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عضویت</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معاون حقوقی</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رییس جمهور</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رییس سازمان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برنامه و بودجه،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وزیر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راه و شهرسازی  </a:t>
            </a:r>
            <a:endPar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285750" marR="0" lvl="0" indent="-28575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lang="fa-IR" dirty="0">
                <a:solidFill>
                  <a:prstClr val="black"/>
                </a:solidFill>
                <a:latin typeface="Calibri" panose="020F0502020204030204" pitchFamily="34" charset="0"/>
                <a:ea typeface="Calibri" panose="020F0502020204030204" pitchFamily="34" charset="0"/>
                <a:cs typeface="B Titr" panose="00000700000000000000" pitchFamily="50" charset="-78"/>
              </a:rPr>
              <a:t>دبیرخانه: خزانه داری کل کشور</a:t>
            </a:r>
            <a:endPar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endParaRPr>
          </a:p>
          <a:p>
            <a:pPr marL="285750" indent="-285750" algn="r" rtl="1">
              <a:lnSpc>
                <a:spcPct val="107000"/>
              </a:lnSpc>
              <a:spcAft>
                <a:spcPts val="800"/>
              </a:spcAft>
              <a:buFont typeface="Wingdings" panose="05000000000000000000" pitchFamily="2" charset="2"/>
              <a:buChar char="q"/>
            </a:pPr>
            <a:r>
              <a:rPr lang="ar-SA" dirty="0">
                <a:latin typeface="Calibri" panose="020F0502020204030204" pitchFamily="34" charset="0"/>
                <a:ea typeface="Calibri" panose="020F0502020204030204" pitchFamily="34" charset="0"/>
                <a:cs typeface="B Nazanin" panose="00000400000000000000" pitchFamily="2" charset="-78"/>
              </a:rPr>
              <a:t>ثبت بدهی‌ها در </a:t>
            </a:r>
            <a:r>
              <a:rPr lang="ar-SA" sz="2900" b="1" dirty="0">
                <a:solidFill>
                  <a:schemeClr val="tx1">
                    <a:lumMod val="75000"/>
                    <a:lumOff val="25000"/>
                  </a:schemeClr>
                </a:solidFill>
                <a:effectLst>
                  <a:glow rad="228600">
                    <a:schemeClr val="accent6">
                      <a:lumMod val="50000"/>
                      <a:alpha val="40000"/>
                    </a:schemeClr>
                  </a:glow>
                </a:effectLst>
              </a:rPr>
              <a:t>سامانه سماد نو </a:t>
            </a:r>
            <a:r>
              <a:rPr lang="fa-IR" dirty="0">
                <a:latin typeface="Calibri" panose="020F0502020204030204" pitchFamily="34" charset="0"/>
                <a:ea typeface="Calibri" panose="020F0502020204030204" pitchFamily="34" charset="0"/>
                <a:cs typeface="B Nazanin" panose="00000400000000000000" pitchFamily="2" charset="-78"/>
              </a:rPr>
              <a:t>برای</a:t>
            </a:r>
            <a:r>
              <a:rPr lang="ar-SA" dirty="0">
                <a:latin typeface="Calibri" panose="020F0502020204030204" pitchFamily="34" charset="0"/>
                <a:ea typeface="Calibri" panose="020F0502020204030204" pitchFamily="34" charset="0"/>
                <a:cs typeface="B Nazanin" panose="00000400000000000000" pitchFamily="2" charset="-78"/>
              </a:rPr>
              <a:t> تهاتر</a:t>
            </a:r>
            <a:r>
              <a:rPr lang="fa-IR" dirty="0">
                <a:latin typeface="Calibri" panose="020F0502020204030204" pitchFamily="34" charset="0"/>
                <a:ea typeface="Calibri" panose="020F0502020204030204" pitchFamily="34" charset="0"/>
                <a:cs typeface="B Nazanin" panose="00000400000000000000" pitchFamily="2" charset="-78"/>
              </a:rPr>
              <a:t> الزامی</a:t>
            </a:r>
            <a:r>
              <a:rPr lang="ar-SA" dirty="0">
                <a:latin typeface="Calibri" panose="020F0502020204030204" pitchFamily="34" charset="0"/>
                <a:ea typeface="Calibri" panose="020F0502020204030204" pitchFamily="34" charset="0"/>
                <a:cs typeface="B Nazanin" panose="00000400000000000000" pitchFamily="2" charset="-78"/>
              </a:rPr>
              <a:t> است</a:t>
            </a:r>
            <a:r>
              <a:rPr lang="fa-IR" dirty="0">
                <a:latin typeface="Calibri" panose="020F0502020204030204" pitchFamily="34" charset="0"/>
                <a:ea typeface="Calibri" panose="020F0502020204030204" pitchFamily="34" charset="0"/>
                <a:cs typeface="B Nazanin" panose="00000400000000000000" pitchFamily="2" charset="-78"/>
              </a:rPr>
              <a:t>.</a:t>
            </a:r>
          </a:p>
          <a:p>
            <a:pPr marL="285750" indent="-285750" algn="just" rtl="1">
              <a:lnSpc>
                <a:spcPct val="107000"/>
              </a:lnSpc>
              <a:spcAft>
                <a:spcPts val="800"/>
              </a:spcAft>
              <a:buFont typeface="Wingdings" panose="05000000000000000000" pitchFamily="2" charset="2"/>
              <a:buChar char="q"/>
            </a:pPr>
            <a:r>
              <a:rPr lang="fa-IR" dirty="0">
                <a:latin typeface="Calibri" panose="020F0502020204030204" pitchFamily="34" charset="0"/>
                <a:ea typeface="Calibri" panose="020F0502020204030204" pitchFamily="34" charset="0"/>
                <a:cs typeface="B Nazanin" panose="00000400000000000000" pitchFamily="2" charset="-78"/>
              </a:rPr>
              <a:t>بر اساس این ظرفیت با معرفی املاک مشمول و پیشنهاد روش مولدسازی (فروش/معاوضه/تهاتر و ..) و بدهی یا طرح مد نظر از طرف دانشگاه به کارگروه استانی، موضوع در کارگروه استانی بررسی و نهایتاً بعد از تصویب اولیه در استان، دبیرخانه کارگروه (خزانه داری کل) جهت طرح در کارگروه فرعی و نهایتاً کارگروه ملی به منظور تصویب نهایی ارسال می گردد. توجه به آیین نامه های اجرایی بندهای مذکور در مواد 31 و 36 قانون تأمین مالی زیرساخت و بندهای (س) و (ظ) تبصره 2 قانون بودجه سال 1404 در این خصوص کارساز خواهد بود.</a:t>
            </a:r>
          </a:p>
          <a:p>
            <a:pPr marL="285750" indent="-285750" algn="r" rtl="1">
              <a:lnSpc>
                <a:spcPct val="107000"/>
              </a:lnSpc>
              <a:spcAft>
                <a:spcPts val="800"/>
              </a:spcAft>
              <a:buFont typeface="Arial" panose="020B0604020202020204" pitchFamily="34" charset="0"/>
              <a:buChar char="•"/>
            </a:pPr>
            <a:endParaRPr lang="ar-SA" dirty="0">
              <a:latin typeface="Calibri" panose="020F0502020204030204" pitchFamily="34" charset="0"/>
              <a:ea typeface="Calibri" panose="020F0502020204030204" pitchFamily="34" charset="0"/>
              <a:cs typeface="B Nazanin" panose="00000400000000000000" pitchFamily="2" charset="-78"/>
            </a:endParaRPr>
          </a:p>
        </p:txBody>
      </p:sp>
      <p:sp>
        <p:nvSpPr>
          <p:cNvPr id="7" name="TextBox 6">
            <a:extLst>
              <a:ext uri="{FF2B5EF4-FFF2-40B4-BE49-F238E27FC236}">
                <a16:creationId xmlns:a16="http://schemas.microsoft.com/office/drawing/2014/main" id="{C839F0F5-A2F5-BE12-FE1C-FC81EC9B0F3E}"/>
              </a:ext>
            </a:extLst>
          </p:cNvPr>
          <p:cNvSpPr txBox="1"/>
          <p:nvPr/>
        </p:nvSpPr>
        <p:spPr>
          <a:xfrm>
            <a:off x="609600" y="152400"/>
            <a:ext cx="4572000" cy="369332"/>
          </a:xfrm>
          <a:prstGeom prst="rect">
            <a:avLst/>
          </a:prstGeom>
          <a:noFill/>
        </p:spPr>
        <p:txBody>
          <a:bodyPr wrap="square">
            <a:spAutoFit/>
          </a:bodyPr>
          <a:lstStyle/>
          <a:p>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تشکیلات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اجرایی سایر ظرفیت های قانونی مولدسازی </a:t>
            </a:r>
            <a:endParaRPr lang="en-US" dirty="0"/>
          </a:p>
        </p:txBody>
      </p:sp>
    </p:spTree>
    <p:extLst>
      <p:ext uri="{BB962C8B-B14F-4D97-AF65-F5344CB8AC3E}">
        <p14:creationId xmlns:p14="http://schemas.microsoft.com/office/powerpoint/2010/main" val="1854798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634318" cy="838200"/>
          </a:xfrm>
        </p:spPr>
        <p:txBody>
          <a:bodyPr>
            <a:noAutofit/>
          </a:bodyPr>
          <a:lstStyle/>
          <a:p>
            <a:pPr rtl="1"/>
            <a:r>
              <a:rPr lang="fa-IR" sz="1600" dirty="0">
                <a:solidFill>
                  <a:schemeClr val="tx2"/>
                </a:solidFill>
                <a:cs typeface="B Titr" panose="00000700000000000000" pitchFamily="2" charset="-78"/>
              </a:rPr>
              <a:t>فرآیند مولدسازی از طریق بند س تبصره 2 قانون بودجه سال 1404 و ظرفیت قانون تأمین مالی زیر ساخت)</a:t>
            </a:r>
            <a:br>
              <a:rPr lang="fa-IR" sz="1600" dirty="0">
                <a:solidFill>
                  <a:schemeClr val="tx2"/>
                </a:solidFill>
                <a:cs typeface="B Titr" panose="00000700000000000000" pitchFamily="2" charset="-78"/>
              </a:rPr>
            </a:br>
            <a:br>
              <a:rPr lang="en-US" sz="1600" dirty="0">
                <a:solidFill>
                  <a:schemeClr val="tx2"/>
                </a:solidFill>
                <a:cs typeface="B Titr" panose="00000700000000000000" pitchFamily="2" charset="-78"/>
              </a:rPr>
            </a:br>
            <a:endParaRPr lang="en-US" sz="16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1041654"/>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717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291286" cy="5840060"/>
          </a:xfrm>
          <a:prstGeom prst="rect">
            <a:avLst/>
          </a:prstGeom>
        </p:spPr>
        <p:txBody>
          <a:bodyPr wrap="square">
            <a:spAutoFit/>
          </a:bodyPr>
          <a:lstStyle/>
          <a:p>
            <a:pPr algn="r" rtl="1">
              <a:lnSpc>
                <a:spcPct val="107000"/>
              </a:lnSpc>
              <a:spcAft>
                <a:spcPts val="800"/>
              </a:spcAft>
            </a:pPr>
            <a:r>
              <a:rPr lang="fa-IR" sz="2900" b="1" dirty="0">
                <a:solidFill>
                  <a:schemeClr val="tx1">
                    <a:lumMod val="75000"/>
                    <a:lumOff val="25000"/>
                  </a:schemeClr>
                </a:solidFill>
                <a:effectLst>
                  <a:glow rad="228600">
                    <a:schemeClr val="accent6">
                      <a:lumMod val="50000"/>
                      <a:alpha val="40000"/>
                    </a:schemeClr>
                  </a:glow>
                </a:effectLst>
              </a:rPr>
              <a:t>اهم اقدامات:</a:t>
            </a:r>
            <a:r>
              <a:rPr lang="ar-SA" sz="2900" b="1" dirty="0">
                <a:solidFill>
                  <a:schemeClr val="tx1">
                    <a:lumMod val="75000"/>
                    <a:lumOff val="25000"/>
                  </a:schemeClr>
                </a:solidFill>
                <a:effectLst>
                  <a:glow rad="228600">
                    <a:schemeClr val="accent6">
                      <a:lumMod val="50000"/>
                      <a:alpha val="40000"/>
                    </a:schemeClr>
                  </a:glow>
                </a:effectLst>
              </a:rPr>
              <a:t> </a:t>
            </a:r>
            <a:endParaRPr lang="fa-IR" sz="2900" b="1" dirty="0">
              <a:solidFill>
                <a:schemeClr val="tx1">
                  <a:lumMod val="75000"/>
                  <a:lumOff val="25000"/>
                </a:schemeClr>
              </a:solidFill>
              <a:effectLst>
                <a:glow rad="228600">
                  <a:schemeClr val="accent6">
                    <a:lumMod val="50000"/>
                    <a:alpha val="40000"/>
                  </a:schemeClr>
                </a:glow>
              </a:effectLst>
            </a:endParaRPr>
          </a:p>
          <a:p>
            <a:pPr marL="342900" indent="-342900" algn="r" rtl="1">
              <a:lnSpc>
                <a:spcPct val="107000"/>
              </a:lnSpc>
              <a:spcAft>
                <a:spcPts val="800"/>
              </a:spcAft>
              <a:buFont typeface="Wingdings" panose="05000000000000000000" pitchFamily="2" charset="2"/>
              <a:buChar char="q"/>
            </a:pPr>
            <a:r>
              <a:rPr lang="ar-SA" sz="2400" dirty="0">
                <a:latin typeface="Calibri" panose="020F0502020204030204" pitchFamily="34" charset="0"/>
                <a:ea typeface="Calibri" panose="020F0502020204030204" pitchFamily="34" charset="0"/>
                <a:cs typeface="B Nazanin" panose="00000400000000000000" pitchFamily="2" charset="-78"/>
              </a:rPr>
              <a:t>تشکیل کارگروه متمرکز در معاونت توسعه مدیریت و منابع </a:t>
            </a:r>
            <a:r>
              <a:rPr lang="fa-IR" sz="2400" dirty="0">
                <a:latin typeface="Calibri" panose="020F0502020204030204" pitchFamily="34" charset="0"/>
                <a:ea typeface="Calibri" panose="020F0502020204030204" pitchFamily="34" charset="0"/>
                <a:cs typeface="B Nazanin" panose="00000400000000000000" pitchFamily="2" charset="-78"/>
              </a:rPr>
              <a:t>با محوریت مرکز هماهنگی امور اقتصادی</a:t>
            </a:r>
            <a:r>
              <a:rPr lang="ar-SA" sz="2400" dirty="0">
                <a:latin typeface="Calibri" panose="020F0502020204030204" pitchFamily="34" charset="0"/>
                <a:ea typeface="Calibri" panose="020F0502020204030204" pitchFamily="34" charset="0"/>
                <a:cs typeface="B Nazanin" panose="00000400000000000000" pitchFamily="2" charset="-78"/>
              </a:rPr>
              <a:t> </a:t>
            </a:r>
          </a:p>
          <a:p>
            <a:pPr marL="342900" indent="-342900" algn="r" rtl="1">
              <a:lnSpc>
                <a:spcPct val="107000"/>
              </a:lnSpc>
              <a:spcAft>
                <a:spcPts val="800"/>
              </a:spcAft>
              <a:buFont typeface="Wingdings" panose="05000000000000000000" pitchFamily="2" charset="2"/>
              <a:buChar char="q"/>
            </a:pPr>
            <a:r>
              <a:rPr lang="ar-SA" sz="2400" dirty="0">
                <a:latin typeface="Calibri" panose="020F0502020204030204" pitchFamily="34" charset="0"/>
                <a:ea typeface="Calibri" panose="020F0502020204030204" pitchFamily="34" charset="0"/>
                <a:cs typeface="B Nazanin" panose="00000400000000000000" pitchFamily="2" charset="-78"/>
              </a:rPr>
              <a:t> رصد فرآیند </a:t>
            </a:r>
            <a:r>
              <a:rPr lang="fa-IR" sz="2400" dirty="0">
                <a:latin typeface="Calibri" panose="020F0502020204030204" pitchFamily="34" charset="0"/>
                <a:ea typeface="Calibri" panose="020F0502020204030204" pitchFamily="34" charset="0"/>
                <a:cs typeface="B Nazanin" panose="00000400000000000000" pitchFamily="2" charset="-78"/>
              </a:rPr>
              <a:t>مولدسازی </a:t>
            </a:r>
            <a:r>
              <a:rPr lang="ar-SA" sz="2400" dirty="0">
                <a:latin typeface="Calibri" panose="020F0502020204030204" pitchFamily="34" charset="0"/>
                <a:ea typeface="Calibri" panose="020F0502020204030204" pitchFamily="34" charset="0"/>
                <a:cs typeface="B Nazanin" panose="00000400000000000000" pitchFamily="2" charset="-78"/>
              </a:rPr>
              <a:t>در تمام دانشگاه‌ها  </a:t>
            </a:r>
          </a:p>
          <a:p>
            <a:pPr marL="342900" indent="-342900" algn="r" rtl="1">
              <a:lnSpc>
                <a:spcPct val="107000"/>
              </a:lnSpc>
              <a:spcAft>
                <a:spcPts val="800"/>
              </a:spcAft>
              <a:buFont typeface="Wingdings" panose="05000000000000000000" pitchFamily="2" charset="2"/>
              <a:buChar char="q"/>
            </a:pPr>
            <a:r>
              <a:rPr lang="ar-SA" sz="2400" dirty="0">
                <a:latin typeface="Calibri" panose="020F0502020204030204" pitchFamily="34" charset="0"/>
                <a:ea typeface="Calibri" panose="020F0502020204030204" pitchFamily="34" charset="0"/>
                <a:cs typeface="B Nazanin" panose="00000400000000000000" pitchFamily="2" charset="-78"/>
              </a:rPr>
              <a:t>بازدید میدانی از طرح‌های هدف‌گذاری‌شده  </a:t>
            </a:r>
          </a:p>
          <a:p>
            <a:pPr marL="342900" indent="-342900" algn="r" rtl="1">
              <a:lnSpc>
                <a:spcPct val="107000"/>
              </a:lnSpc>
              <a:spcAft>
                <a:spcPts val="800"/>
              </a:spcAft>
              <a:buFont typeface="Wingdings" panose="05000000000000000000" pitchFamily="2" charset="2"/>
              <a:buChar char="q"/>
            </a:pPr>
            <a:r>
              <a:rPr lang="ar-SA" sz="2400" dirty="0">
                <a:latin typeface="Calibri" panose="020F0502020204030204" pitchFamily="34" charset="0"/>
                <a:ea typeface="Calibri" panose="020F0502020204030204" pitchFamily="34" charset="0"/>
                <a:cs typeface="B Nazanin" panose="00000400000000000000" pitchFamily="2" charset="-78"/>
              </a:rPr>
              <a:t>شناسایی موانع و ارائه راهکار اجرایی به‌تفکیک هر ملک</a:t>
            </a:r>
            <a:endParaRPr lang="fa-IR"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lang="fa-IR" sz="2400" dirty="0">
                <a:latin typeface="Calibri" panose="020F0502020204030204" pitchFamily="34" charset="0"/>
                <a:ea typeface="Calibri" panose="020F0502020204030204" pitchFamily="34" charset="0"/>
                <a:cs typeface="B Nazanin" panose="00000400000000000000" pitchFamily="2" charset="-78"/>
              </a:rPr>
              <a:t> ابلاغ دستورالعمل مشخص برای هر ملک (طی مکاتبات محرمانه) </a:t>
            </a:r>
          </a:p>
          <a:p>
            <a:pPr marL="342900" marR="0" lvl="0" indent="-34290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lang="fa-IR" sz="2400" dirty="0">
                <a:latin typeface="Calibri" panose="020F0502020204030204" pitchFamily="34" charset="0"/>
                <a:ea typeface="Calibri" panose="020F0502020204030204" pitchFamily="34" charset="0"/>
                <a:cs typeface="B Nazanin" panose="00000400000000000000" pitchFamily="2" charset="-78"/>
              </a:rPr>
              <a:t>تأکید بر استفاده از ظرفیت‌های قانونی </a:t>
            </a:r>
          </a:p>
          <a:p>
            <a:pPr marL="342900" marR="0" lvl="0" indent="-342900" algn="r" defTabSz="914400" rtl="1" eaLnBrk="1" fontAlgn="auto" latinLnBrk="0" hangingPunct="1">
              <a:lnSpc>
                <a:spcPct val="107000"/>
              </a:lnSpc>
              <a:spcBef>
                <a:spcPts val="0"/>
              </a:spcBef>
              <a:spcAft>
                <a:spcPts val="800"/>
              </a:spcAft>
              <a:buClrTx/>
              <a:buSzTx/>
              <a:buFont typeface="Wingdings" panose="05000000000000000000" pitchFamily="2" charset="2"/>
              <a:buChar char="q"/>
              <a:tabLst/>
              <a:defRPr/>
            </a:pPr>
            <a:r>
              <a:rPr lang="fa-IR" sz="2400" dirty="0">
                <a:latin typeface="Calibri" panose="020F0502020204030204" pitchFamily="34" charset="0"/>
                <a:ea typeface="Calibri" panose="020F0502020204030204" pitchFamily="34" charset="0"/>
                <a:cs typeface="B Nazanin" panose="00000400000000000000" pitchFamily="2" charset="-78"/>
              </a:rPr>
              <a:t> تعامل و هماهنگی با دبیرخانه های مولدسازی (مرکز مولدسازی دارایی های دولت و خزانه داری کشور) جهت تسریع در روند انجام کار   </a:t>
            </a:r>
          </a:p>
          <a:p>
            <a:pPr marL="0" marR="0" lvl="0" indent="0" algn="r" defTabSz="914400" rtl="1" eaLnBrk="1" fontAlgn="auto" latinLnBrk="0" hangingPunct="1">
              <a:lnSpc>
                <a:spcPct val="107000"/>
              </a:lnSpc>
              <a:spcBef>
                <a:spcPts val="0"/>
              </a:spcBef>
              <a:spcAft>
                <a:spcPts val="800"/>
              </a:spcAft>
              <a:buClrTx/>
              <a:buSzTx/>
              <a:buFontTx/>
              <a:buNone/>
              <a:tabLst/>
              <a:defRPr/>
            </a:pPr>
            <a:r>
              <a:rPr lang="fa-IR" sz="2400" dirty="0">
                <a:latin typeface="Calibri" panose="020F0502020204030204" pitchFamily="34" charset="0"/>
                <a:ea typeface="Calibri" panose="020F0502020204030204" pitchFamily="34" charset="0"/>
                <a:cs typeface="B Nazanin" panose="00000400000000000000" pitchFamily="2" charset="-78"/>
              </a:rPr>
              <a:t>  </a:t>
            </a:r>
            <a:endParaRPr kumimoji="0" lang="fa-I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07000"/>
              </a:lnSpc>
              <a:spcAft>
                <a:spcPts val="800"/>
              </a:spcAft>
              <a:buFontTx/>
              <a:buChar char="-"/>
            </a:pPr>
            <a:endParaRPr lang="ar-SA" sz="2400" dirty="0">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1593571" y="228600"/>
            <a:ext cx="2856872" cy="388696"/>
          </a:xfrm>
          <a:prstGeom prst="rect">
            <a:avLst/>
          </a:prstGeom>
        </p:spPr>
        <p:txBody>
          <a:bodyPr wrap="none">
            <a:spAutoFit/>
          </a:bodyPr>
          <a:lstStyle/>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عملکرد وزارت بهداشت در  مولدسازی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5285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83F84-065C-5E7D-2DDA-83C5AF9EAE2A}"/>
              </a:ext>
            </a:extLst>
          </p:cNvPr>
          <p:cNvSpPr>
            <a:spLocks noGrp="1"/>
          </p:cNvSpPr>
          <p:nvPr>
            <p:ph idx="1"/>
          </p:nvPr>
        </p:nvSpPr>
        <p:spPr>
          <a:xfrm>
            <a:off x="457200" y="2133600"/>
            <a:ext cx="8229600" cy="4830763"/>
          </a:xfrm>
        </p:spPr>
        <p:txBody>
          <a:bodyPr>
            <a:normAutofit/>
          </a:bodyPr>
          <a:lstStyle/>
          <a:p>
            <a:pPr marL="0" indent="0" algn="just" rtl="1">
              <a:buNone/>
            </a:pPr>
            <a:r>
              <a:rPr lang="fa-IR" sz="2800" dirty="0">
                <a:solidFill>
                  <a:srgbClr val="006600"/>
                </a:solidFill>
                <a:cs typeface="B Titr" panose="00000700000000000000" pitchFamily="50" charset="-78"/>
              </a:rPr>
              <a:t>با تشکر از همه شما اساتید بزرگوار که تا پایان این وبینار با ما همراه بودید. امیدواریم مطالب ارائه شده برای شما مفید بوده باشد. در صورت داشتن هرگونه سوال یا نیاز به اطلاعات بیشتر، می‌توانید با ما در مرکز هماهنگی امور اقتصادی وزارتخانه در تماس باشید.</a:t>
            </a:r>
            <a:endParaRPr lang="en-US" sz="2800" dirty="0">
              <a:solidFill>
                <a:srgbClr val="006600"/>
              </a:solidFill>
              <a:cs typeface="B Titr" panose="00000700000000000000" pitchFamily="50" charset="-78"/>
            </a:endParaRPr>
          </a:p>
        </p:txBody>
      </p:sp>
    </p:spTree>
    <p:extLst>
      <p:ext uri="{BB962C8B-B14F-4D97-AF65-F5344CB8AC3E}">
        <p14:creationId xmlns:p14="http://schemas.microsoft.com/office/powerpoint/2010/main" val="3587748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9A4A-4843-4DC2-710E-351A236974E8}"/>
              </a:ext>
            </a:extLst>
          </p:cNvPr>
          <p:cNvSpPr>
            <a:spLocks noGrp="1"/>
          </p:cNvSpPr>
          <p:nvPr>
            <p:ph type="title"/>
          </p:nvPr>
        </p:nvSpPr>
        <p:spPr/>
        <p:txBody>
          <a:bodyPr>
            <a:normAutofit/>
          </a:bodyPr>
          <a:lstStyle/>
          <a:p>
            <a:r>
              <a:rPr lang="fa-IR" sz="2000" dirty="0">
                <a:cs typeface="B Nazanin" panose="00000700000000000000" pitchFamily="50" charset="-78"/>
              </a:rPr>
              <a:t>تصویر اجمالی از عملکرد وزارت بهداشت</a:t>
            </a:r>
            <a:endParaRPr lang="en-US" sz="2000" dirty="0">
              <a:cs typeface="B Nazanin" panose="00000700000000000000" pitchFamily="50" charset="-78"/>
            </a:endParaRPr>
          </a:p>
        </p:txBody>
      </p:sp>
      <p:graphicFrame>
        <p:nvGraphicFramePr>
          <p:cNvPr id="4" name="Content Placeholder 3">
            <a:extLst>
              <a:ext uri="{FF2B5EF4-FFF2-40B4-BE49-F238E27FC236}">
                <a16:creationId xmlns:a16="http://schemas.microsoft.com/office/drawing/2014/main" id="{AAB33C32-8005-8831-EF33-914739ACA133}"/>
              </a:ext>
            </a:extLst>
          </p:cNvPr>
          <p:cNvGraphicFramePr>
            <a:graphicFrameLocks noGrp="1"/>
          </p:cNvGraphicFramePr>
          <p:nvPr>
            <p:ph idx="1"/>
            <p:extLst>
              <p:ext uri="{D42A27DB-BD31-4B8C-83A1-F6EECF244321}">
                <p14:modId xmlns:p14="http://schemas.microsoft.com/office/powerpoint/2010/main" val="761781646"/>
              </p:ext>
            </p:extLst>
          </p:nvPr>
        </p:nvGraphicFramePr>
        <p:xfrm>
          <a:off x="1143000" y="3124200"/>
          <a:ext cx="6558598" cy="2566477"/>
        </p:xfrm>
        <a:graphic>
          <a:graphicData uri="http://schemas.openxmlformats.org/drawingml/2006/table">
            <a:tbl>
              <a:tblPr rtl="1" firstRow="1" firstCol="1" bandRow="1"/>
              <a:tblGrid>
                <a:gridCol w="1137281">
                  <a:extLst>
                    <a:ext uri="{9D8B030D-6E8A-4147-A177-3AD203B41FA5}">
                      <a16:colId xmlns:a16="http://schemas.microsoft.com/office/drawing/2014/main" val="4044614609"/>
                    </a:ext>
                  </a:extLst>
                </a:gridCol>
                <a:gridCol w="1203423">
                  <a:extLst>
                    <a:ext uri="{9D8B030D-6E8A-4147-A177-3AD203B41FA5}">
                      <a16:colId xmlns:a16="http://schemas.microsoft.com/office/drawing/2014/main" val="1626021149"/>
                    </a:ext>
                  </a:extLst>
                </a:gridCol>
                <a:gridCol w="1577529">
                  <a:extLst>
                    <a:ext uri="{9D8B030D-6E8A-4147-A177-3AD203B41FA5}">
                      <a16:colId xmlns:a16="http://schemas.microsoft.com/office/drawing/2014/main" val="3639627325"/>
                    </a:ext>
                  </a:extLst>
                </a:gridCol>
                <a:gridCol w="1196033">
                  <a:extLst>
                    <a:ext uri="{9D8B030D-6E8A-4147-A177-3AD203B41FA5}">
                      <a16:colId xmlns:a16="http://schemas.microsoft.com/office/drawing/2014/main" val="182596361"/>
                    </a:ext>
                  </a:extLst>
                </a:gridCol>
                <a:gridCol w="1444332">
                  <a:extLst>
                    <a:ext uri="{9D8B030D-6E8A-4147-A177-3AD203B41FA5}">
                      <a16:colId xmlns:a16="http://schemas.microsoft.com/office/drawing/2014/main" val="3661805891"/>
                    </a:ext>
                  </a:extLst>
                </a:gridCol>
              </a:tblGrid>
              <a:tr h="676976">
                <a:tc>
                  <a:txBody>
                    <a:bodyPr/>
                    <a:lstStyle/>
                    <a:p>
                      <a:pPr marL="0" marR="0" algn="ctr" rtl="1">
                        <a:lnSpc>
                          <a:spcPct val="115000"/>
                        </a:lnSpc>
                        <a:spcAft>
                          <a:spcPts val="800"/>
                        </a:spcAft>
                        <a:buNone/>
                      </a:pPr>
                      <a:r>
                        <a:rPr lang="fa-IR" sz="1800" dirty="0">
                          <a:cs typeface="B Titr" panose="00000700000000000000" pitchFamily="50" charset="-78"/>
                        </a:rPr>
                        <a:t>تعداد املاک درپروسه مولدسازی</a:t>
                      </a:r>
                      <a:endParaRPr lang="en-US" sz="1800" dirty="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Aft>
                          <a:spcPts val="800"/>
                        </a:spcAft>
                        <a:buNone/>
                      </a:pPr>
                      <a:r>
                        <a:rPr lang="fa-IR" sz="1800" dirty="0">
                          <a:cs typeface="B Titr" panose="00000700000000000000" pitchFamily="50" charset="-78"/>
                        </a:rPr>
                        <a:t>تعداد کل املاک دارای مجوز مازاد از هیات عالی</a:t>
                      </a:r>
                      <a:endParaRPr lang="en-US" sz="1800" dirty="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Aft>
                          <a:spcPts val="800"/>
                        </a:spcAft>
                        <a:buNone/>
                      </a:pPr>
                      <a:r>
                        <a:rPr lang="fa-IR" sz="1800" dirty="0">
                          <a:cs typeface="B Titr" panose="00000700000000000000" pitchFamily="50" charset="-78"/>
                        </a:rPr>
                        <a:t>تعداد املاک دارای مصوبه قیمت از هیات عالی/تفویض استانی</a:t>
                      </a:r>
                      <a:endParaRPr lang="en-US" sz="1800" dirty="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Aft>
                          <a:spcPts val="800"/>
                        </a:spcAft>
                        <a:buNone/>
                      </a:pPr>
                      <a:r>
                        <a:rPr lang="fa-IR" sz="1800" dirty="0">
                          <a:cs typeface="B Titr" panose="00000700000000000000" pitchFamily="50" charset="-78"/>
                        </a:rPr>
                        <a:t>ارزش املاک دارای مصوبه قیمت </a:t>
                      </a:r>
                      <a:endParaRPr lang="en-US" sz="1800" dirty="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Aft>
                          <a:spcPts val="800"/>
                        </a:spcAft>
                        <a:buNone/>
                      </a:pPr>
                      <a:r>
                        <a:rPr lang="fa-IR" sz="1800" dirty="0">
                          <a:cs typeface="B Titr" panose="00000700000000000000" pitchFamily="50" charset="-78"/>
                        </a:rPr>
                        <a:t>ارزش املاک</a:t>
                      </a:r>
                      <a:endParaRPr lang="en-US" sz="1800" dirty="0">
                        <a:cs typeface="B Titr" panose="00000700000000000000" pitchFamily="50" charset="-78"/>
                      </a:endParaRPr>
                    </a:p>
                    <a:p>
                      <a:pPr marL="0" marR="0" algn="ctr" rtl="1">
                        <a:lnSpc>
                          <a:spcPct val="115000"/>
                        </a:lnSpc>
                        <a:spcAft>
                          <a:spcPts val="800"/>
                        </a:spcAft>
                        <a:buNone/>
                      </a:pPr>
                      <a:r>
                        <a:rPr lang="fa-IR" sz="1800" dirty="0">
                          <a:cs typeface="B Titr" panose="00000700000000000000" pitchFamily="50" charset="-78"/>
                        </a:rPr>
                        <a:t>فروش رفته/ تهاتر/معاوضه/... </a:t>
                      </a:r>
                      <a:endParaRPr lang="en-US" sz="1800" dirty="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42074296"/>
                  </a:ext>
                </a:extLst>
              </a:tr>
              <a:tr h="999424">
                <a:tc>
                  <a:txBody>
                    <a:bodyPr/>
                    <a:lstStyle/>
                    <a:p>
                      <a:pPr marL="0" marR="0" algn="ctr" rtl="1">
                        <a:lnSpc>
                          <a:spcPct val="115000"/>
                        </a:lnSpc>
                        <a:spcAft>
                          <a:spcPts val="800"/>
                        </a:spcAft>
                        <a:buNone/>
                      </a:pPr>
                      <a:r>
                        <a:rPr lang="ar-SA" sz="1600" dirty="0">
                          <a:effectLst/>
                          <a:latin typeface="Calibri" panose="020F0502020204030204" pitchFamily="34" charset="0"/>
                          <a:ea typeface="Calibri" panose="020F0502020204030204" pitchFamily="34" charset="0"/>
                          <a:cs typeface="B Titr" panose="00000700000000000000" pitchFamily="50" charset="-78"/>
                        </a:rPr>
                        <a:t>491</a:t>
                      </a:r>
                      <a:endParaRPr lang="en-US" sz="1600" dirty="0">
                        <a:effectLst/>
                        <a:latin typeface="Calibri" panose="020F0502020204030204" pitchFamily="34" charset="0"/>
                        <a:ea typeface="Calibri" panose="020F0502020204030204" pitchFamily="34" charset="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1">
                        <a:lnSpc>
                          <a:spcPct val="115000"/>
                        </a:lnSpc>
                        <a:spcAft>
                          <a:spcPts val="800"/>
                        </a:spcAft>
                        <a:buNone/>
                      </a:pPr>
                      <a:r>
                        <a:rPr lang="ar-SA" sz="1600" dirty="0">
                          <a:effectLst/>
                          <a:latin typeface="Calibri" panose="020F0502020204030204" pitchFamily="34" charset="0"/>
                          <a:ea typeface="Calibri" panose="020F0502020204030204" pitchFamily="34" charset="0"/>
                          <a:cs typeface="B Titr" panose="00000700000000000000" pitchFamily="50" charset="-78"/>
                        </a:rPr>
                        <a:t>491</a:t>
                      </a:r>
                      <a:endParaRPr lang="en-US" sz="1600" dirty="0">
                        <a:effectLst/>
                        <a:latin typeface="Calibri" panose="020F0502020204030204" pitchFamily="34" charset="0"/>
                        <a:ea typeface="Calibri" panose="020F0502020204030204" pitchFamily="34" charset="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1">
                        <a:lnSpc>
                          <a:spcPct val="115000"/>
                        </a:lnSpc>
                        <a:spcAft>
                          <a:spcPts val="800"/>
                        </a:spcAft>
                        <a:buNone/>
                      </a:pPr>
                      <a:r>
                        <a:rPr lang="ar-SA" sz="1600" dirty="0">
                          <a:effectLst/>
                          <a:latin typeface="Calibri" panose="020F0502020204030204" pitchFamily="34" charset="0"/>
                          <a:ea typeface="Calibri" panose="020F0502020204030204" pitchFamily="34" charset="0"/>
                          <a:cs typeface="B Titr" panose="00000700000000000000" pitchFamily="50" charset="-78"/>
                        </a:rPr>
                        <a:t>217</a:t>
                      </a:r>
                      <a:endParaRPr lang="en-US" sz="1600" dirty="0">
                        <a:effectLst/>
                        <a:latin typeface="Calibri" panose="020F0502020204030204" pitchFamily="34" charset="0"/>
                        <a:ea typeface="Calibri" panose="020F0502020204030204" pitchFamily="34" charset="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1">
                        <a:lnSpc>
                          <a:spcPct val="115000"/>
                        </a:lnSpc>
                        <a:spcAft>
                          <a:spcPts val="800"/>
                        </a:spcAft>
                        <a:buNone/>
                      </a:pPr>
                      <a:r>
                        <a:rPr lang="ar-SA" sz="1600" dirty="0">
                          <a:effectLst/>
                          <a:latin typeface="Calibri" panose="020F0502020204030204" pitchFamily="34" charset="0"/>
                          <a:ea typeface="Calibri" panose="020F0502020204030204" pitchFamily="34" charset="0"/>
                          <a:cs typeface="B Titr" panose="00000700000000000000" pitchFamily="50" charset="-78"/>
                        </a:rPr>
                        <a:t>5,64</a:t>
                      </a:r>
                      <a:endParaRPr lang="en-US" sz="1600" dirty="0">
                        <a:effectLst/>
                        <a:latin typeface="Calibri" panose="020F0502020204030204" pitchFamily="34" charset="0"/>
                        <a:ea typeface="Calibri" panose="020F0502020204030204" pitchFamily="34" charset="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rtl="1">
                        <a:lnSpc>
                          <a:spcPct val="115000"/>
                        </a:lnSpc>
                        <a:spcAft>
                          <a:spcPts val="800"/>
                        </a:spcAft>
                        <a:buNone/>
                      </a:pPr>
                      <a:r>
                        <a:rPr lang="ar-SA" sz="1600" dirty="0">
                          <a:effectLst/>
                          <a:latin typeface="Calibri" panose="020F0502020204030204" pitchFamily="34" charset="0"/>
                          <a:ea typeface="Calibri" panose="020F0502020204030204" pitchFamily="34" charset="0"/>
                          <a:cs typeface="B Titr" panose="00000700000000000000" pitchFamily="50" charset="-78"/>
                        </a:rPr>
                        <a:t>3,31</a:t>
                      </a:r>
                      <a:endParaRPr lang="en-US" sz="1600" dirty="0">
                        <a:effectLst/>
                        <a:latin typeface="Calibri" panose="020F0502020204030204" pitchFamily="34" charset="0"/>
                        <a:ea typeface="Calibri" panose="020F0502020204030204" pitchFamily="34" charset="0"/>
                        <a:cs typeface="B Titr" panose="00000700000000000000" pitchFamily="50"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657035"/>
                  </a:ext>
                </a:extLst>
              </a:tr>
            </a:tbl>
          </a:graphicData>
        </a:graphic>
      </p:graphicFrame>
      <p:sp>
        <p:nvSpPr>
          <p:cNvPr id="7" name="TextBox 6">
            <a:extLst>
              <a:ext uri="{FF2B5EF4-FFF2-40B4-BE49-F238E27FC236}">
                <a16:creationId xmlns:a16="http://schemas.microsoft.com/office/drawing/2014/main" id="{EA8FFAE9-E0E6-AC37-B3CD-C4DECB16B973}"/>
              </a:ext>
            </a:extLst>
          </p:cNvPr>
          <p:cNvSpPr txBox="1"/>
          <p:nvPr/>
        </p:nvSpPr>
        <p:spPr>
          <a:xfrm>
            <a:off x="990600" y="1467015"/>
            <a:ext cx="7005918" cy="877163"/>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700000000000000" pitchFamily="50" charset="-78"/>
              </a:rPr>
              <a:t>تصویر اجمالی عملکرد مولدسازی دانشکده/دانشگاه های تابعه وزارت بهداشت تاکنون به شرح جدول ذیل ایفاد می گردد:</a:t>
            </a: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1" eaLnBrk="0" fontAlgn="base" latinLnBrk="0" hangingPunct="0">
              <a:lnSpc>
                <a:spcPct val="100000"/>
              </a:lnSpc>
              <a:spcBef>
                <a:spcPct val="0"/>
              </a:spcBef>
              <a:spcAft>
                <a:spcPct val="0"/>
              </a:spcAft>
              <a:buClrTx/>
              <a:buSzTx/>
              <a:buFontTx/>
              <a:buNone/>
              <a:tabLst/>
              <a:defRPr/>
            </a:pPr>
            <a:r>
              <a:rPr kumimoji="0" lang="ar-SA"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700000000000000" pitchFamily="50" charset="-78"/>
              </a:rPr>
              <a:t>ارقام بر حسب همت</a:t>
            </a:r>
            <a:endParaRPr kumimoji="0" lang="en-US" alt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8462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357" y="1600200"/>
            <a:ext cx="8291286" cy="2581219"/>
          </a:xfrm>
          <a:prstGeom prst="rect">
            <a:avLst/>
          </a:prstGeom>
        </p:spPr>
        <p:txBody>
          <a:bodyPr wrap="square">
            <a:spAutoFit/>
          </a:bodyPr>
          <a:lstStyle/>
          <a:p>
            <a:pPr marL="342900" indent="-342900" algn="r" rtl="1">
              <a:lnSpc>
                <a:spcPct val="107000"/>
              </a:lnSpc>
              <a:spcAft>
                <a:spcPts val="800"/>
              </a:spcAft>
              <a:buFont typeface="Arial" panose="020B0604020202020204" pitchFamily="34" charset="0"/>
              <a:buChar char="•"/>
            </a:pPr>
            <a:r>
              <a:rPr lang="fa-IR" sz="2000" dirty="0">
                <a:latin typeface="Calibri" panose="020F0502020204030204" pitchFamily="34" charset="0"/>
                <a:ea typeface="Calibri" panose="020F0502020204030204" pitchFamily="34" charset="0"/>
                <a:cs typeface="B Nazanin" panose="00000400000000000000" pitchFamily="2" charset="-78"/>
              </a:rPr>
              <a:t>تسریع در تعیین تکلیف نهایی املاک قیمت گذاری شده</a:t>
            </a:r>
          </a:p>
          <a:p>
            <a:pPr marL="342900" indent="-342900" algn="r" rtl="1">
              <a:lnSpc>
                <a:spcPct val="107000"/>
              </a:lnSpc>
              <a:spcAft>
                <a:spcPts val="800"/>
              </a:spcAft>
              <a:buFont typeface="Arial" panose="020B0604020202020204" pitchFamily="34" charset="0"/>
              <a:buChar char="•"/>
            </a:pPr>
            <a:r>
              <a:rPr lang="fa-IR" sz="2000" dirty="0">
                <a:latin typeface="Calibri" panose="020F0502020204030204" pitchFamily="34" charset="0"/>
                <a:ea typeface="Calibri" panose="020F0502020204030204" pitchFamily="34" charset="0"/>
                <a:cs typeface="B Nazanin" panose="00000400000000000000" pitchFamily="2" charset="-78"/>
              </a:rPr>
              <a:t>تسریع در اقدامات باقی مانده فرایند اجرای مولدسازی املاک در فهرست مولدسازی</a:t>
            </a:r>
          </a:p>
          <a:p>
            <a:pPr marL="342900" indent="-342900" algn="r" rtl="1">
              <a:lnSpc>
                <a:spcPct val="107000"/>
              </a:lnSpc>
              <a:spcAft>
                <a:spcPts val="800"/>
              </a:spcAft>
              <a:buFont typeface="Arial" panose="020B0604020202020204" pitchFamily="34" charset="0"/>
              <a:buChar char="•"/>
            </a:pPr>
            <a:r>
              <a:rPr lang="fa-IR" sz="2000" dirty="0">
                <a:latin typeface="Calibri" panose="020F0502020204030204" pitchFamily="34" charset="0"/>
                <a:ea typeface="Calibri" panose="020F0502020204030204" pitchFamily="34" charset="0"/>
                <a:cs typeface="B Nazanin" panose="00000400000000000000" pitchFamily="2" charset="-78"/>
              </a:rPr>
              <a:t>استفاده حداکثری از ظرفیت تهاتر برای پرداخت مطالبات پیمانکاران </a:t>
            </a:r>
          </a:p>
          <a:p>
            <a:pPr marL="342900" indent="-342900" algn="r" rtl="1">
              <a:lnSpc>
                <a:spcPct val="107000"/>
              </a:lnSpc>
              <a:spcAft>
                <a:spcPts val="800"/>
              </a:spcAft>
              <a:buFont typeface="Arial" panose="020B0604020202020204" pitchFamily="34" charset="0"/>
              <a:buChar char="•"/>
            </a:pPr>
            <a:r>
              <a:rPr lang="fa-IR" sz="2000" dirty="0">
                <a:latin typeface="Calibri" panose="020F0502020204030204" pitchFamily="34" charset="0"/>
                <a:ea typeface="Calibri" panose="020F0502020204030204" pitchFamily="34" charset="0"/>
                <a:cs typeface="B Nazanin" panose="00000400000000000000" pitchFamily="2" charset="-78"/>
              </a:rPr>
              <a:t>تسریع در فرآیند مولدسازی در دانشگاه های فاقد اقدام اجرایی</a:t>
            </a:r>
          </a:p>
          <a:p>
            <a:pPr marL="342900" indent="-342900" algn="r" rtl="1">
              <a:lnSpc>
                <a:spcPct val="107000"/>
              </a:lnSpc>
              <a:spcAft>
                <a:spcPts val="800"/>
              </a:spcAft>
              <a:buFont typeface="Arial" panose="020B0604020202020204" pitchFamily="34" charset="0"/>
              <a:buChar char="•"/>
            </a:pPr>
            <a:r>
              <a:rPr lang="fa-IR" sz="2000" dirty="0">
                <a:latin typeface="Calibri" panose="020F0502020204030204" pitchFamily="34" charset="0"/>
                <a:ea typeface="Calibri" panose="020F0502020204030204" pitchFamily="34" charset="0"/>
                <a:cs typeface="B Nazanin" panose="00000400000000000000" pitchFamily="2" charset="-78"/>
              </a:rPr>
              <a:t>ایجاد موج جدید معرفی املاک با ارزش بالا به منظور مولدسازی در دانشگاه های علوم پزشکی </a:t>
            </a:r>
          </a:p>
          <a:p>
            <a:pPr algn="r" rtl="1">
              <a:lnSpc>
                <a:spcPct val="107000"/>
              </a:lnSpc>
              <a:spcAft>
                <a:spcPts val="800"/>
              </a:spcAft>
            </a:pPr>
            <a:r>
              <a:rPr lang="fa-IR" sz="2000" dirty="0">
                <a:latin typeface="Calibri" panose="020F0502020204030204" pitchFamily="34" charset="0"/>
                <a:ea typeface="Calibri" panose="020F0502020204030204" pitchFamily="34" charset="0"/>
                <a:cs typeface="B Nazanin" panose="00000400000000000000" pitchFamily="2" charset="-78"/>
              </a:rPr>
              <a:t> </a:t>
            </a:r>
            <a:r>
              <a:rPr lang="fa-IR" sz="2000" b="1" dirty="0">
                <a:latin typeface="Calibri" panose="020F0502020204030204" pitchFamily="34" charset="0"/>
                <a:ea typeface="Calibri" panose="020F0502020204030204" pitchFamily="34" charset="0"/>
                <a:cs typeface="B Nazanin" panose="00000400000000000000" pitchFamily="2" charset="-78"/>
              </a:rPr>
              <a:t>هدف نهایی: </a:t>
            </a:r>
            <a:r>
              <a:rPr lang="fa-IR" sz="2000" dirty="0">
                <a:latin typeface="Calibri" panose="020F0502020204030204" pitchFamily="34" charset="0"/>
                <a:ea typeface="Calibri" panose="020F0502020204030204" pitchFamily="34" charset="0"/>
                <a:cs typeface="B Nazanin" panose="00000400000000000000" pitchFamily="2" charset="-78"/>
              </a:rPr>
              <a:t>تبدیل دارایی‌های غیرفعال و فاقد توجیه اقتصادی به سرمایه‌های مؤثر در بخش سلامت</a:t>
            </a:r>
          </a:p>
        </p:txBody>
      </p:sp>
      <p:sp>
        <p:nvSpPr>
          <p:cNvPr id="4" name="Rectangle 3"/>
          <p:cNvSpPr/>
          <p:nvPr/>
        </p:nvSpPr>
        <p:spPr>
          <a:xfrm>
            <a:off x="1295400" y="228600"/>
            <a:ext cx="3155043" cy="388696"/>
          </a:xfrm>
          <a:prstGeom prst="rect">
            <a:avLst/>
          </a:prstGeom>
        </p:spPr>
        <p:txBody>
          <a:bodyPr wrap="square">
            <a:spAutoFit/>
          </a:bodyPr>
          <a:lstStyle/>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گام‌های آتی و نکات کلیدی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5226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219200"/>
            <a:ext cx="8763000" cy="5181600"/>
            <a:chOff x="665394" y="322217"/>
            <a:chExt cx="9624967" cy="3523796"/>
          </a:xfrm>
        </p:grpSpPr>
        <p:sp>
          <p:nvSpPr>
            <p:cNvPr id="4" name="Straight Connector 3"/>
            <p:cNvSpPr/>
            <p:nvPr/>
          </p:nvSpPr>
          <p:spPr>
            <a:xfrm>
              <a:off x="665394" y="322217"/>
              <a:ext cx="962496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9"/>
            <p:cNvSpPr/>
            <p:nvPr/>
          </p:nvSpPr>
          <p:spPr>
            <a:xfrm>
              <a:off x="1188307" y="354328"/>
              <a:ext cx="7039103" cy="418449"/>
            </a:xfrm>
            <a:custGeom>
              <a:avLst/>
              <a:gdLst>
                <a:gd name="connsiteX0" fmla="*/ 0 w 7039103"/>
                <a:gd name="connsiteY0" fmla="*/ 0 h 418449"/>
                <a:gd name="connsiteX1" fmla="*/ 7039103 w 7039103"/>
                <a:gd name="connsiteY1" fmla="*/ 0 h 418449"/>
                <a:gd name="connsiteX2" fmla="*/ 7039103 w 7039103"/>
                <a:gd name="connsiteY2" fmla="*/ 418449 h 418449"/>
                <a:gd name="connsiteX3" fmla="*/ 0 w 7039103"/>
                <a:gd name="connsiteY3" fmla="*/ 418449 h 418449"/>
                <a:gd name="connsiteX4" fmla="*/ 0 w 7039103"/>
                <a:gd name="connsiteY4" fmla="*/ 0 h 41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103" h="418449">
                  <a:moveTo>
                    <a:pt x="0" y="0"/>
                  </a:moveTo>
                  <a:lnTo>
                    <a:pt x="7039103" y="0"/>
                  </a:lnTo>
                  <a:lnTo>
                    <a:pt x="7039103" y="418449"/>
                  </a:lnTo>
                  <a:lnTo>
                    <a:pt x="0" y="41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75000"/>
                </a:lnSpc>
                <a:spcBef>
                  <a:spcPct val="0"/>
                </a:spcBef>
                <a:spcAft>
                  <a:spcPct val="35000"/>
                </a:spcAft>
              </a:pPr>
              <a:r>
                <a:rPr lang="fa-IR" sz="1100" b="1" dirty="0">
                  <a:solidFill>
                    <a:schemeClr val="accent1">
                      <a:lumMod val="50000"/>
                    </a:schemeClr>
                  </a:solidFill>
                  <a:ea typeface="Calibri" panose="020F0502020204030204" pitchFamily="34" charset="0"/>
                  <a:cs typeface="B Lotus" panose="00000400000000000000" pitchFamily="2" charset="-78"/>
                </a:rPr>
                <a:t>تدوین و تصویب </a:t>
              </a:r>
              <a:r>
                <a:rPr lang="ar-SA" sz="1100" b="1" dirty="0">
                  <a:solidFill>
                    <a:schemeClr val="accent1">
                      <a:lumMod val="50000"/>
                    </a:schemeClr>
                  </a:solidFill>
                  <a:ea typeface="Calibri" panose="020F0502020204030204" pitchFamily="34" charset="0"/>
                  <a:cs typeface="B Lotus" panose="00000400000000000000" pitchFamily="2" charset="-78"/>
                </a:rPr>
                <a:t>آئین نامه اجرایی </a:t>
              </a:r>
              <a:r>
                <a:rPr lang="fa-IR" sz="1100" b="1" dirty="0">
                  <a:solidFill>
                    <a:schemeClr val="accent1">
                      <a:lumMod val="50000"/>
                    </a:schemeClr>
                  </a:solidFill>
                  <a:ea typeface="Calibri" panose="020F0502020204030204" pitchFamily="34" charset="0"/>
                  <a:cs typeface="B Lotus" panose="00000400000000000000" pitchFamily="2" charset="-78"/>
                </a:rPr>
                <a:t>مولدسازی دارایی های دولت</a:t>
              </a:r>
            </a:p>
            <a:p>
              <a:pPr algn="ctr" defTabSz="366713" rtl="1">
                <a:lnSpc>
                  <a:spcPct val="75000"/>
                </a:lnSpc>
                <a:spcBef>
                  <a:spcPct val="0"/>
                </a:spcBef>
                <a:spcAft>
                  <a:spcPct val="35000"/>
                </a:spcAft>
              </a:pPr>
              <a:r>
                <a:rPr lang="fa-IR" sz="1100" dirty="0">
                  <a:solidFill>
                    <a:srgbClr val="0070C0"/>
                  </a:solidFill>
                  <a:ea typeface="Calibri" panose="020F0502020204030204" pitchFamily="34" charset="0"/>
                  <a:cs typeface="B Lotus" panose="00000400000000000000" pitchFamily="2" charset="-78"/>
                </a:rPr>
                <a:t>(24</a:t>
              </a:r>
              <a:r>
                <a:rPr lang="ar-SA" sz="1100" dirty="0">
                  <a:solidFill>
                    <a:srgbClr val="0070C0"/>
                  </a:solidFill>
                  <a:ea typeface="Calibri" panose="020F0502020204030204" pitchFamily="34" charset="0"/>
                  <a:cs typeface="B Lotus" panose="00000400000000000000" pitchFamily="2" charset="-78"/>
                </a:rPr>
                <a:t> اسفند ماه 1401 به تصویب هیأت عالی مولدسازی </a:t>
              </a:r>
              <a:r>
                <a:rPr lang="fa-IR" sz="1100" dirty="0">
                  <a:solidFill>
                    <a:srgbClr val="0070C0"/>
                  </a:solidFill>
                  <a:ea typeface="Calibri" panose="020F0502020204030204" pitchFamily="34" charset="0"/>
                  <a:cs typeface="B Lotus" panose="00000400000000000000" pitchFamily="2" charset="-78"/>
                </a:rPr>
                <a:t>رسید </a:t>
              </a:r>
              <a:r>
                <a:rPr lang="ar-SA" sz="1100" dirty="0">
                  <a:solidFill>
                    <a:srgbClr val="0070C0"/>
                  </a:solidFill>
                  <a:ea typeface="Calibri" panose="020F0502020204030204" pitchFamily="34" charset="0"/>
                  <a:cs typeface="B Lotus" panose="00000400000000000000" pitchFamily="2" charset="-78"/>
                </a:rPr>
                <a:t>و در 6 فروردین ماه 1402 به تایید سران قوا</a:t>
              </a:r>
              <a:r>
                <a:rPr lang="fa-IR" sz="1100" dirty="0">
                  <a:solidFill>
                    <a:srgbClr val="0070C0"/>
                  </a:solidFill>
                  <a:ea typeface="Calibri" panose="020F0502020204030204" pitchFamily="34" charset="0"/>
                  <a:cs typeface="B Lotus" panose="00000400000000000000" pitchFamily="2" charset="-78"/>
                </a:rPr>
                <a:t> رسید.) </a:t>
              </a:r>
              <a:endParaRPr lang="en-US" sz="1100" dirty="0">
                <a:solidFill>
                  <a:srgbClr val="0070C0"/>
                </a:solidFill>
                <a:cs typeface="B Lotus" panose="00000400000000000000" pitchFamily="2" charset="-78"/>
              </a:endParaRPr>
            </a:p>
          </p:txBody>
        </p:sp>
        <p:sp>
          <p:nvSpPr>
            <p:cNvPr id="12" name="Straight Connector 11"/>
            <p:cNvSpPr/>
            <p:nvPr/>
          </p:nvSpPr>
          <p:spPr>
            <a:xfrm>
              <a:off x="1188307" y="746655"/>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12"/>
            <p:cNvSpPr/>
            <p:nvPr/>
          </p:nvSpPr>
          <p:spPr>
            <a:xfrm>
              <a:off x="1041331" y="767575"/>
              <a:ext cx="7039103" cy="333499"/>
            </a:xfrm>
            <a:custGeom>
              <a:avLst/>
              <a:gdLst>
                <a:gd name="connsiteX0" fmla="*/ 0 w 7039103"/>
                <a:gd name="connsiteY0" fmla="*/ 0 h 333499"/>
                <a:gd name="connsiteX1" fmla="*/ 7039103 w 7039103"/>
                <a:gd name="connsiteY1" fmla="*/ 0 h 333499"/>
                <a:gd name="connsiteX2" fmla="*/ 7039103 w 7039103"/>
                <a:gd name="connsiteY2" fmla="*/ 333499 h 333499"/>
                <a:gd name="connsiteX3" fmla="*/ 0 w 7039103"/>
                <a:gd name="connsiteY3" fmla="*/ 333499 h 333499"/>
                <a:gd name="connsiteX4" fmla="*/ 0 w 7039103"/>
                <a:gd name="connsiteY4" fmla="*/ 0 h 33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103" h="333499">
                  <a:moveTo>
                    <a:pt x="0" y="0"/>
                  </a:moveTo>
                  <a:lnTo>
                    <a:pt x="7039103" y="0"/>
                  </a:lnTo>
                  <a:lnTo>
                    <a:pt x="7039103" y="333499"/>
                  </a:lnTo>
                  <a:lnTo>
                    <a:pt x="0" y="333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80000"/>
                </a:lnSpc>
                <a:spcBef>
                  <a:spcPct val="0"/>
                </a:spcBef>
                <a:spcAft>
                  <a:spcPct val="35000"/>
                </a:spcAft>
              </a:pPr>
              <a:r>
                <a:rPr lang="fa-IR" sz="1100" b="1" dirty="0">
                  <a:solidFill>
                    <a:schemeClr val="accent5">
                      <a:lumMod val="50000"/>
                    </a:schemeClr>
                  </a:solidFill>
                  <a:ea typeface="Calibri" panose="020F0502020204030204" pitchFamily="34" charset="0"/>
                  <a:cs typeface="B Lotus" panose="00000400000000000000" pitchFamily="2" charset="-78"/>
                </a:rPr>
                <a:t>تدوین و تصویب شیوه نامه و ضوابط قیمت گذاری دارایی­های مازاد دولت</a:t>
              </a:r>
            </a:p>
          </p:txBody>
        </p:sp>
        <p:sp>
          <p:nvSpPr>
            <p:cNvPr id="20" name="Straight Connector 19"/>
            <p:cNvSpPr/>
            <p:nvPr/>
          </p:nvSpPr>
          <p:spPr>
            <a:xfrm>
              <a:off x="1188307" y="1101077"/>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Freeform 20"/>
            <p:cNvSpPr/>
            <p:nvPr/>
          </p:nvSpPr>
          <p:spPr>
            <a:xfrm>
              <a:off x="1188307" y="1121997"/>
              <a:ext cx="7039103" cy="418449"/>
            </a:xfrm>
            <a:custGeom>
              <a:avLst/>
              <a:gdLst>
                <a:gd name="connsiteX0" fmla="*/ 0 w 7039103"/>
                <a:gd name="connsiteY0" fmla="*/ 0 h 418449"/>
                <a:gd name="connsiteX1" fmla="*/ 7039103 w 7039103"/>
                <a:gd name="connsiteY1" fmla="*/ 0 h 418449"/>
                <a:gd name="connsiteX2" fmla="*/ 7039103 w 7039103"/>
                <a:gd name="connsiteY2" fmla="*/ 418449 h 418449"/>
                <a:gd name="connsiteX3" fmla="*/ 0 w 7039103"/>
                <a:gd name="connsiteY3" fmla="*/ 418449 h 418449"/>
                <a:gd name="connsiteX4" fmla="*/ 0 w 7039103"/>
                <a:gd name="connsiteY4" fmla="*/ 0 h 41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103" h="418449">
                  <a:moveTo>
                    <a:pt x="0" y="0"/>
                  </a:moveTo>
                  <a:lnTo>
                    <a:pt x="7039103" y="0"/>
                  </a:lnTo>
                  <a:lnTo>
                    <a:pt x="7039103" y="418449"/>
                  </a:lnTo>
                  <a:lnTo>
                    <a:pt x="0" y="41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80000"/>
                </a:lnSpc>
                <a:spcBef>
                  <a:spcPct val="0"/>
                </a:spcBef>
                <a:spcAft>
                  <a:spcPct val="35000"/>
                </a:spcAft>
              </a:pPr>
              <a:r>
                <a:rPr lang="fa-IR" sz="1100" b="1" dirty="0">
                  <a:solidFill>
                    <a:schemeClr val="tx1"/>
                  </a:solidFill>
                  <a:ea typeface="Calibri" panose="020F0502020204030204" pitchFamily="34" charset="0"/>
                  <a:cs typeface="B Lotus" panose="00000400000000000000" pitchFamily="2" charset="-78"/>
                </a:rPr>
                <a:t>تدوین و تصویب دستورالعمل ارزش افزایی املاک و اراضی مازاد دولت </a:t>
              </a:r>
              <a:endParaRPr lang="en-US" sz="1100" b="1" dirty="0">
                <a:solidFill>
                  <a:schemeClr val="tx1"/>
                </a:solidFill>
                <a:ea typeface="Calibri" panose="020F0502020204030204" pitchFamily="34" charset="0"/>
                <a:cs typeface="B Lotus" panose="00000400000000000000" pitchFamily="2" charset="-78"/>
              </a:endParaRPr>
            </a:p>
          </p:txBody>
        </p:sp>
        <p:sp>
          <p:nvSpPr>
            <p:cNvPr id="22" name="Straight Connector 21"/>
            <p:cNvSpPr/>
            <p:nvPr/>
          </p:nvSpPr>
          <p:spPr>
            <a:xfrm>
              <a:off x="1188307" y="1540448"/>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Freeform 22"/>
            <p:cNvSpPr/>
            <p:nvPr/>
          </p:nvSpPr>
          <p:spPr>
            <a:xfrm>
              <a:off x="846418" y="1561728"/>
              <a:ext cx="7511567" cy="418449"/>
            </a:xfrm>
            <a:custGeom>
              <a:avLst/>
              <a:gdLst>
                <a:gd name="connsiteX0" fmla="*/ 0 w 7511567"/>
                <a:gd name="connsiteY0" fmla="*/ 0 h 418449"/>
                <a:gd name="connsiteX1" fmla="*/ 7511567 w 7511567"/>
                <a:gd name="connsiteY1" fmla="*/ 0 h 418449"/>
                <a:gd name="connsiteX2" fmla="*/ 7511567 w 7511567"/>
                <a:gd name="connsiteY2" fmla="*/ 418449 h 418449"/>
                <a:gd name="connsiteX3" fmla="*/ 0 w 7511567"/>
                <a:gd name="connsiteY3" fmla="*/ 418449 h 418449"/>
                <a:gd name="connsiteX4" fmla="*/ 0 w 7511567"/>
                <a:gd name="connsiteY4" fmla="*/ 0 h 41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1567" h="418449">
                  <a:moveTo>
                    <a:pt x="0" y="0"/>
                  </a:moveTo>
                  <a:lnTo>
                    <a:pt x="7511567" y="0"/>
                  </a:lnTo>
                  <a:lnTo>
                    <a:pt x="7511567" y="418449"/>
                  </a:lnTo>
                  <a:lnTo>
                    <a:pt x="0" y="41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80000"/>
                </a:lnSpc>
                <a:spcBef>
                  <a:spcPct val="0"/>
                </a:spcBef>
                <a:spcAft>
                  <a:spcPct val="35000"/>
                </a:spcAft>
              </a:pPr>
              <a:r>
                <a:rPr lang="fa-IR" sz="1100" b="1" dirty="0">
                  <a:solidFill>
                    <a:schemeClr val="accent5">
                      <a:lumMod val="50000"/>
                    </a:schemeClr>
                  </a:solidFill>
                  <a:ea typeface="Calibri" panose="020F0502020204030204" pitchFamily="34" charset="0"/>
                  <a:cs typeface="B Lotus" panose="00000400000000000000" pitchFamily="2" charset="-78"/>
                </a:rPr>
                <a:t>تدوین و تصویب دستورالعمل نحوه کسر کارمزد از عواید حاصل از مولدسازی دارایی های دولت و نحوه هزینه کرد آن </a:t>
              </a:r>
            </a:p>
          </p:txBody>
        </p:sp>
        <p:sp>
          <p:nvSpPr>
            <p:cNvPr id="24" name="Straight Connector 23"/>
            <p:cNvSpPr/>
            <p:nvPr/>
          </p:nvSpPr>
          <p:spPr>
            <a:xfrm>
              <a:off x="1188307" y="1979820"/>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Freeform 24"/>
            <p:cNvSpPr/>
            <p:nvPr/>
          </p:nvSpPr>
          <p:spPr>
            <a:xfrm>
              <a:off x="863875" y="1984559"/>
              <a:ext cx="7511567" cy="418449"/>
            </a:xfrm>
            <a:custGeom>
              <a:avLst/>
              <a:gdLst>
                <a:gd name="connsiteX0" fmla="*/ 0 w 7511567"/>
                <a:gd name="connsiteY0" fmla="*/ 0 h 418449"/>
                <a:gd name="connsiteX1" fmla="*/ 7511567 w 7511567"/>
                <a:gd name="connsiteY1" fmla="*/ 0 h 418449"/>
                <a:gd name="connsiteX2" fmla="*/ 7511567 w 7511567"/>
                <a:gd name="connsiteY2" fmla="*/ 418449 h 418449"/>
                <a:gd name="connsiteX3" fmla="*/ 0 w 7511567"/>
                <a:gd name="connsiteY3" fmla="*/ 418449 h 418449"/>
                <a:gd name="connsiteX4" fmla="*/ 0 w 7511567"/>
                <a:gd name="connsiteY4" fmla="*/ 0 h 41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1567" h="418449">
                  <a:moveTo>
                    <a:pt x="0" y="0"/>
                  </a:moveTo>
                  <a:lnTo>
                    <a:pt x="7511567" y="0"/>
                  </a:lnTo>
                  <a:lnTo>
                    <a:pt x="7511567" y="418449"/>
                  </a:lnTo>
                  <a:lnTo>
                    <a:pt x="0" y="41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90000"/>
                </a:lnSpc>
                <a:spcBef>
                  <a:spcPct val="0"/>
                </a:spcBef>
                <a:spcAft>
                  <a:spcPct val="35000"/>
                </a:spcAft>
              </a:pPr>
              <a:r>
                <a:rPr lang="fa-IR" sz="1100" b="1" dirty="0">
                  <a:solidFill>
                    <a:schemeClr val="accent5">
                      <a:lumMod val="50000"/>
                    </a:schemeClr>
                  </a:solidFill>
                  <a:ea typeface="Calibri" panose="020F0502020204030204" pitchFamily="34" charset="0"/>
                  <a:cs typeface="B Lotus" panose="00000400000000000000" pitchFamily="2" charset="-78"/>
                </a:rPr>
                <a:t>تدوین و تصویب دستورالعمل </a:t>
              </a:r>
              <a:r>
                <a:rPr lang="ar-SA" sz="1100" b="1" dirty="0">
                  <a:solidFill>
                    <a:schemeClr val="accent5">
                      <a:lumMod val="50000"/>
                    </a:schemeClr>
                  </a:solidFill>
                  <a:ea typeface="Calibri" panose="020F0502020204030204" pitchFamily="34" charset="0"/>
                  <a:cs typeface="B Lotus" panose="00000400000000000000" pitchFamily="2" charset="-78"/>
                </a:rPr>
                <a:t>نحوه تنظیم قراردادهای فروش اموال غیر منقول مازاد دولت</a:t>
              </a:r>
              <a:endParaRPr lang="en-US" sz="1100" b="1" dirty="0">
                <a:solidFill>
                  <a:schemeClr val="accent5">
                    <a:lumMod val="50000"/>
                  </a:schemeClr>
                </a:solidFill>
                <a:ea typeface="Calibri" panose="020F0502020204030204" pitchFamily="34" charset="0"/>
                <a:cs typeface="B Lotus" panose="00000400000000000000" pitchFamily="2" charset="-78"/>
              </a:endParaRPr>
            </a:p>
          </p:txBody>
        </p:sp>
        <p:sp>
          <p:nvSpPr>
            <p:cNvPr id="26" name="Straight Connector 25"/>
            <p:cNvSpPr/>
            <p:nvPr/>
          </p:nvSpPr>
          <p:spPr>
            <a:xfrm>
              <a:off x="1188307" y="2419192"/>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Straight Connector 27"/>
            <p:cNvSpPr/>
            <p:nvPr/>
          </p:nvSpPr>
          <p:spPr>
            <a:xfrm>
              <a:off x="1188307" y="2858563"/>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Straight Connector 29"/>
            <p:cNvSpPr/>
            <p:nvPr/>
          </p:nvSpPr>
          <p:spPr>
            <a:xfrm>
              <a:off x="1188307" y="3297935"/>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Freeform 30"/>
            <p:cNvSpPr/>
            <p:nvPr/>
          </p:nvSpPr>
          <p:spPr>
            <a:xfrm>
              <a:off x="1418204" y="2439287"/>
              <a:ext cx="7039103" cy="418449"/>
            </a:xfrm>
            <a:custGeom>
              <a:avLst/>
              <a:gdLst>
                <a:gd name="connsiteX0" fmla="*/ 0 w 7039103"/>
                <a:gd name="connsiteY0" fmla="*/ 0 h 418449"/>
                <a:gd name="connsiteX1" fmla="*/ 7039103 w 7039103"/>
                <a:gd name="connsiteY1" fmla="*/ 0 h 418449"/>
                <a:gd name="connsiteX2" fmla="*/ 7039103 w 7039103"/>
                <a:gd name="connsiteY2" fmla="*/ 418449 h 418449"/>
                <a:gd name="connsiteX3" fmla="*/ 0 w 7039103"/>
                <a:gd name="connsiteY3" fmla="*/ 418449 h 418449"/>
                <a:gd name="connsiteX4" fmla="*/ 0 w 7039103"/>
                <a:gd name="connsiteY4" fmla="*/ 0 h 41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103" h="418449">
                  <a:moveTo>
                    <a:pt x="0" y="0"/>
                  </a:moveTo>
                  <a:lnTo>
                    <a:pt x="7039103" y="0"/>
                  </a:lnTo>
                  <a:lnTo>
                    <a:pt x="7039103" y="418449"/>
                  </a:lnTo>
                  <a:lnTo>
                    <a:pt x="0" y="41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80000"/>
                </a:lnSpc>
                <a:spcBef>
                  <a:spcPct val="0"/>
                </a:spcBef>
                <a:spcAft>
                  <a:spcPct val="35000"/>
                </a:spcAft>
              </a:pPr>
              <a:r>
                <a:rPr lang="fa-IR" sz="1100" b="1" dirty="0">
                  <a:solidFill>
                    <a:schemeClr val="accent5">
                      <a:lumMod val="50000"/>
                    </a:schemeClr>
                  </a:solidFill>
                  <a:ea typeface="Calibri" panose="020F0502020204030204" pitchFamily="34" charset="0"/>
                  <a:cs typeface="B Lotus" panose="00000400000000000000" pitchFamily="2" charset="-78"/>
                </a:rPr>
                <a:t>تدوین و تصویب دستورالعمل مولدسازی دارایی های مازاد دولت به روش تهاتر</a:t>
              </a:r>
              <a:endParaRPr lang="en-US" sz="1100" b="1" dirty="0">
                <a:solidFill>
                  <a:schemeClr val="accent5">
                    <a:lumMod val="50000"/>
                  </a:schemeClr>
                </a:solidFill>
                <a:ea typeface="Calibri" panose="020F0502020204030204" pitchFamily="34" charset="0"/>
                <a:cs typeface="B Lotus" panose="00000400000000000000" pitchFamily="2" charset="-78"/>
              </a:endParaRPr>
            </a:p>
          </p:txBody>
        </p:sp>
        <p:sp>
          <p:nvSpPr>
            <p:cNvPr id="32" name="Straight Connector 31"/>
            <p:cNvSpPr/>
            <p:nvPr/>
          </p:nvSpPr>
          <p:spPr>
            <a:xfrm>
              <a:off x="1188307" y="3737306"/>
              <a:ext cx="717360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931661" y="3427564"/>
              <a:ext cx="7552395" cy="418449"/>
            </a:xfrm>
            <a:custGeom>
              <a:avLst/>
              <a:gdLst>
                <a:gd name="connsiteX0" fmla="*/ 0 w 7552394"/>
                <a:gd name="connsiteY0" fmla="*/ 0 h 418449"/>
                <a:gd name="connsiteX1" fmla="*/ 7552394 w 7552394"/>
                <a:gd name="connsiteY1" fmla="*/ 0 h 418449"/>
                <a:gd name="connsiteX2" fmla="*/ 7552394 w 7552394"/>
                <a:gd name="connsiteY2" fmla="*/ 418449 h 418449"/>
                <a:gd name="connsiteX3" fmla="*/ 0 w 7552394"/>
                <a:gd name="connsiteY3" fmla="*/ 418449 h 418449"/>
                <a:gd name="connsiteX4" fmla="*/ 0 w 7552394"/>
                <a:gd name="connsiteY4" fmla="*/ 0 h 41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2394" h="418449">
                  <a:moveTo>
                    <a:pt x="0" y="0"/>
                  </a:moveTo>
                  <a:lnTo>
                    <a:pt x="7552394" y="0"/>
                  </a:lnTo>
                  <a:lnTo>
                    <a:pt x="7552394" y="418449"/>
                  </a:lnTo>
                  <a:lnTo>
                    <a:pt x="0" y="41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80000"/>
                </a:lnSpc>
                <a:spcBef>
                  <a:spcPct val="0"/>
                </a:spcBef>
                <a:spcAft>
                  <a:spcPct val="35000"/>
                </a:spcAft>
              </a:pPr>
              <a:r>
                <a:rPr lang="fa-IR" sz="1100" b="1" dirty="0">
                  <a:solidFill>
                    <a:schemeClr val="accent1">
                      <a:lumMod val="50000"/>
                    </a:schemeClr>
                  </a:solidFill>
                  <a:ea typeface="Calibri" panose="020F0502020204030204" pitchFamily="34" charset="0"/>
                  <a:cs typeface="B Lotus" panose="00000400000000000000" pitchFamily="2" charset="-78"/>
                </a:rPr>
                <a:t>تمدید مهلت مصوبه مولدسازی دارایی های دولت (مصوبه 67امین جلسه سران قوا) به مدت یکسال از تاریخ انقضا در صد و چهاردهمین جلسه شورای عالی هماهنگی اقتصادی سران قوا در تاریخ 1403/08/16 </a:t>
              </a:r>
              <a:endParaRPr lang="en-US" sz="1100" b="1" dirty="0">
                <a:solidFill>
                  <a:schemeClr val="accent1">
                    <a:lumMod val="50000"/>
                  </a:schemeClr>
                </a:solidFill>
                <a:ea typeface="Calibri" panose="020F0502020204030204" pitchFamily="34" charset="0"/>
                <a:cs typeface="B Lotus" panose="00000400000000000000" pitchFamily="2" charset="-78"/>
              </a:endParaRPr>
            </a:p>
          </p:txBody>
        </p:sp>
        <p:sp>
          <p:nvSpPr>
            <p:cNvPr id="45" name="Freeform 44"/>
            <p:cNvSpPr/>
            <p:nvPr/>
          </p:nvSpPr>
          <p:spPr>
            <a:xfrm>
              <a:off x="1092786" y="2872750"/>
              <a:ext cx="7039103" cy="418449"/>
            </a:xfrm>
            <a:custGeom>
              <a:avLst/>
              <a:gdLst>
                <a:gd name="connsiteX0" fmla="*/ 0 w 7039103"/>
                <a:gd name="connsiteY0" fmla="*/ 0 h 418449"/>
                <a:gd name="connsiteX1" fmla="*/ 7039103 w 7039103"/>
                <a:gd name="connsiteY1" fmla="*/ 0 h 418449"/>
                <a:gd name="connsiteX2" fmla="*/ 7039103 w 7039103"/>
                <a:gd name="connsiteY2" fmla="*/ 418449 h 418449"/>
                <a:gd name="connsiteX3" fmla="*/ 0 w 7039103"/>
                <a:gd name="connsiteY3" fmla="*/ 418449 h 418449"/>
                <a:gd name="connsiteX4" fmla="*/ 0 w 7039103"/>
                <a:gd name="connsiteY4" fmla="*/ 0 h 41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103" h="418449">
                  <a:moveTo>
                    <a:pt x="0" y="0"/>
                  </a:moveTo>
                  <a:lnTo>
                    <a:pt x="7039103" y="0"/>
                  </a:lnTo>
                  <a:lnTo>
                    <a:pt x="7039103" y="418449"/>
                  </a:lnTo>
                  <a:lnTo>
                    <a:pt x="0" y="4184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ctr" anchorCtr="0">
              <a:noAutofit/>
            </a:bodyPr>
            <a:lstStyle/>
            <a:p>
              <a:pPr algn="ctr" defTabSz="366713" rtl="1">
                <a:lnSpc>
                  <a:spcPct val="80000"/>
                </a:lnSpc>
                <a:spcBef>
                  <a:spcPct val="0"/>
                </a:spcBef>
                <a:spcAft>
                  <a:spcPct val="35000"/>
                </a:spcAft>
              </a:pPr>
              <a:r>
                <a:rPr lang="fa-IR" sz="1100" b="1" dirty="0">
                  <a:solidFill>
                    <a:schemeClr val="accent1">
                      <a:lumMod val="50000"/>
                    </a:schemeClr>
                  </a:solidFill>
                  <a:ea typeface="Calibri" panose="020F0502020204030204" pitchFamily="34" charset="0"/>
                  <a:cs typeface="B Lotus" panose="00000400000000000000" pitchFamily="2" charset="-78"/>
                </a:rPr>
                <a:t>تدوین و تصویب دستورالعمل نحوه دریافت ثمن ناشی از فروش املاک مشمول دارایی های دولت (نقد / نقد و اقساط)</a:t>
              </a:r>
              <a:endParaRPr lang="en-US" sz="2400" dirty="0"/>
            </a:p>
          </p:txBody>
        </p:sp>
      </p:grpSp>
      <p:sp>
        <p:nvSpPr>
          <p:cNvPr id="8" name="Rectangle 7"/>
          <p:cNvSpPr/>
          <p:nvPr/>
        </p:nvSpPr>
        <p:spPr>
          <a:xfrm>
            <a:off x="1452219" y="4161204"/>
            <a:ext cx="5279327" cy="2954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Rectangle 17"/>
          <p:cNvSpPr/>
          <p:nvPr/>
        </p:nvSpPr>
        <p:spPr>
          <a:xfrm>
            <a:off x="985279" y="4860723"/>
            <a:ext cx="5279327" cy="2954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Rounded Rectangle 46"/>
          <p:cNvSpPr/>
          <p:nvPr/>
        </p:nvSpPr>
        <p:spPr>
          <a:xfrm>
            <a:off x="2209800" y="144049"/>
            <a:ext cx="3313010" cy="44948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80000"/>
              </a:lnSpc>
              <a:spcAft>
                <a:spcPct val="35000"/>
              </a:spcAft>
            </a:pPr>
            <a:r>
              <a:rPr lang="fa-IR" sz="1600" b="1" dirty="0">
                <a:solidFill>
                  <a:schemeClr val="accent5">
                    <a:lumMod val="50000"/>
                  </a:schemeClr>
                </a:solidFill>
                <a:cs typeface="B Titr" panose="00000700000000000000" pitchFamily="2" charset="-78"/>
              </a:rPr>
              <a:t> مقررات اجرایی مرتبط با مولدسازی</a:t>
            </a:r>
            <a:endParaRPr lang="en-US" sz="1600" dirty="0">
              <a:solidFill>
                <a:schemeClr val="accent5">
                  <a:lumMod val="50000"/>
                </a:schemeClr>
              </a:solidFill>
              <a:cs typeface="B Titr" panose="00000700000000000000" pitchFamily="2" charset="-78"/>
            </a:endParaRPr>
          </a:p>
        </p:txBody>
      </p:sp>
      <p:sp>
        <p:nvSpPr>
          <p:cNvPr id="2" name="Slide Number Placeholder 1"/>
          <p:cNvSpPr>
            <a:spLocks noGrp="1"/>
          </p:cNvSpPr>
          <p:nvPr>
            <p:ph type="sldNum" sz="quarter" idx="12"/>
          </p:nvPr>
        </p:nvSpPr>
        <p:spPr>
          <a:xfrm>
            <a:off x="8198427" y="5454000"/>
            <a:ext cx="320474" cy="273844"/>
          </a:xfrm>
        </p:spPr>
        <p:txBody>
          <a:bodyPr/>
          <a:lstStyle/>
          <a:p>
            <a:pPr>
              <a:defRPr/>
            </a:pPr>
            <a:r>
              <a:rPr lang="fa-IR" sz="1600" dirty="0">
                <a:solidFill>
                  <a:schemeClr val="bg1"/>
                </a:solidFill>
                <a:cs typeface="B Titr" panose="00000700000000000000" pitchFamily="2" charset="-78"/>
              </a:rPr>
              <a:t>16</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2787517845"/>
      </p:ext>
    </p:extLst>
  </p:cSld>
  <p:clrMapOvr>
    <a:masterClrMapping/>
  </p:clrMapOvr>
  <mc:AlternateContent xmlns:mc="http://schemas.openxmlformats.org/markup-compatibility/2006" xmlns:p14="http://schemas.microsoft.com/office/powerpoint/2010/main">
    <mc:Choice Requires="p14">
      <p:transition p14:dur="0" advClick="0" advTm="41000"/>
    </mc:Choice>
    <mc:Fallback xmlns="">
      <p:transition advClick="0" advTm="4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496E-9D04-5B89-9283-0049A2BA627C}"/>
              </a:ext>
            </a:extLst>
          </p:cNvPr>
          <p:cNvSpPr>
            <a:spLocks noGrp="1"/>
          </p:cNvSpPr>
          <p:nvPr>
            <p:ph type="title"/>
          </p:nvPr>
        </p:nvSpPr>
        <p:spPr/>
        <p:txBody>
          <a:bodyPr>
            <a:normAutofit/>
          </a:bodyPr>
          <a:lstStyle/>
          <a:p>
            <a:r>
              <a:rPr lang="fa-IR" sz="2800" dirty="0"/>
              <a:t>تعریف مولدسازی</a:t>
            </a:r>
            <a:endParaRPr lang="en-US" sz="2800" dirty="0"/>
          </a:p>
        </p:txBody>
      </p:sp>
      <p:sp>
        <p:nvSpPr>
          <p:cNvPr id="3" name="Content Placeholder 2">
            <a:extLst>
              <a:ext uri="{FF2B5EF4-FFF2-40B4-BE49-F238E27FC236}">
                <a16:creationId xmlns:a16="http://schemas.microsoft.com/office/drawing/2014/main" id="{6F679210-7D07-1F65-3135-67BE2A5A679B}"/>
              </a:ext>
            </a:extLst>
          </p:cNvPr>
          <p:cNvSpPr>
            <a:spLocks noGrp="1"/>
          </p:cNvSpPr>
          <p:nvPr>
            <p:ph idx="1"/>
          </p:nvPr>
        </p:nvSpPr>
        <p:spPr/>
        <p:txBody>
          <a:bodyPr>
            <a:normAutofit/>
          </a:bodyPr>
          <a:lstStyle/>
          <a:p>
            <a:pPr marL="0" indent="0" algn="r" rtl="1">
              <a:buNone/>
            </a:pPr>
            <a:r>
              <a:rPr lang="fa-IR" sz="2800" dirty="0">
                <a:cs typeface="B Titr" panose="00000700000000000000" pitchFamily="50" charset="-78"/>
              </a:rPr>
              <a:t> </a:t>
            </a:r>
          </a:p>
          <a:p>
            <a:pPr algn="just" rtl="1">
              <a:buFont typeface="Wingdings" panose="05000000000000000000" pitchFamily="2" charset="2"/>
              <a:buChar char="q"/>
            </a:pPr>
            <a:r>
              <a:rPr lang="fa-IR" sz="2800" dirty="0">
                <a:cs typeface="B Titr" panose="00000700000000000000" pitchFamily="50" charset="-78"/>
              </a:rPr>
              <a:t>تبدیل دارایی‌های غیرفعال و فاقد توجیه اقتصادی به سرمایه‌های مؤثر</a:t>
            </a:r>
          </a:p>
          <a:p>
            <a:pPr algn="just" rtl="1">
              <a:buFont typeface="Wingdings" panose="05000000000000000000" pitchFamily="2" charset="2"/>
              <a:buChar char="q"/>
            </a:pPr>
            <a:r>
              <a:rPr lang="ar-SA" sz="2800" dirty="0">
                <a:cs typeface="B Titr" panose="00000700000000000000" pitchFamily="50" charset="-78"/>
              </a:rPr>
              <a:t>مولد سازی دارایی‌ها به هرگونه اقدام (فروش، اجاره، معاوضه، تهاتر، مشارکت</a:t>
            </a:r>
            <a:r>
              <a:rPr lang="fa-IR" sz="2800" dirty="0">
                <a:cs typeface="B Titr" panose="00000700000000000000" pitchFamily="50" charset="-78"/>
              </a:rPr>
              <a:t> </a:t>
            </a:r>
            <a:r>
              <a:rPr lang="ar-SA" sz="2800" dirty="0">
                <a:cs typeface="B Titr" panose="00000700000000000000" pitchFamily="50" charset="-78"/>
              </a:rPr>
              <a:t>و اقدامات مشابه) اطلاق</a:t>
            </a:r>
            <a:r>
              <a:rPr lang="fa-IR" sz="2800" dirty="0">
                <a:cs typeface="B Titr" panose="00000700000000000000" pitchFamily="50" charset="-78"/>
              </a:rPr>
              <a:t> می شود</a:t>
            </a:r>
            <a:r>
              <a:rPr lang="ar-SA" sz="2800" dirty="0">
                <a:cs typeface="B Titr" panose="00000700000000000000" pitchFamily="50" charset="-78"/>
              </a:rPr>
              <a:t> که با طرفیت بخش غیردولتی منجر به ایجاد ارزش افزوده اقتصادی شود</a:t>
            </a:r>
            <a:r>
              <a:rPr lang="fa-IR" sz="2800" dirty="0">
                <a:cs typeface="B Titr" panose="00000700000000000000" pitchFamily="50" charset="-78"/>
              </a:rPr>
              <a:t>. بر این اساس مولدسازی صرفاً </a:t>
            </a:r>
            <a:r>
              <a:rPr lang="ar-SA" sz="2800" dirty="0">
                <a:cs typeface="B Titr" panose="00000700000000000000" pitchFamily="50" charset="-78"/>
              </a:rPr>
              <a:t>فروش دارایی‌ها نیست</a:t>
            </a:r>
            <a:r>
              <a:rPr lang="fa-IR" sz="2800" dirty="0">
                <a:cs typeface="B Titr" panose="00000700000000000000" pitchFamily="50" charset="-78"/>
              </a:rPr>
              <a:t>؛</a:t>
            </a:r>
            <a:r>
              <a:rPr lang="ar-SA" sz="2800" dirty="0">
                <a:cs typeface="B Titr" panose="00000700000000000000" pitchFamily="50" charset="-78"/>
              </a:rPr>
              <a:t> در مولد سازی ممکن است بخشی از دارایی برای تقویت بخش دیگر به فروش برسد اما اصل بر استفاده </a:t>
            </a:r>
            <a:r>
              <a:rPr lang="fa-IR" sz="2800" dirty="0">
                <a:cs typeface="B Titr" panose="00000700000000000000" pitchFamily="50" charset="-78"/>
              </a:rPr>
              <a:t>بهینه و </a:t>
            </a:r>
            <a:r>
              <a:rPr lang="ar-SA" sz="2800" dirty="0">
                <a:cs typeface="B Titr" panose="00000700000000000000" pitchFamily="50" charset="-78"/>
              </a:rPr>
              <a:t>پایدار از دارایی‌های دولت است. </a:t>
            </a:r>
            <a:endParaRPr lang="fa-IR" sz="2800" dirty="0">
              <a:cs typeface="B Titr" panose="00000700000000000000" pitchFamily="50" charset="-78"/>
            </a:endParaRPr>
          </a:p>
        </p:txBody>
      </p:sp>
    </p:spTree>
    <p:extLst>
      <p:ext uri="{BB962C8B-B14F-4D97-AF65-F5344CB8AC3E}">
        <p14:creationId xmlns:p14="http://schemas.microsoft.com/office/powerpoint/2010/main" val="4200753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2514600" cy="685800"/>
          </a:xfrm>
        </p:spPr>
        <p:txBody>
          <a:bodyPr>
            <a:normAutofit fontScale="90000"/>
          </a:bodyPr>
          <a:lstStyle/>
          <a:p>
            <a:r>
              <a:rPr lang="fa-IR" sz="2400" dirty="0">
                <a:solidFill>
                  <a:schemeClr val="tx2"/>
                </a:solidFill>
                <a:cs typeface="B Titr" panose="00000700000000000000" pitchFamily="2" charset="-78"/>
              </a:rPr>
              <a:t>گردشکار مولدسازی</a:t>
            </a:r>
            <a:br>
              <a:rPr lang="en-US" sz="2400" dirty="0">
                <a:solidFill>
                  <a:schemeClr val="tx2"/>
                </a:solidFill>
                <a:cs typeface="B Titr" panose="00000700000000000000" pitchFamily="2" charset="-78"/>
              </a:rPr>
            </a:br>
            <a:endParaRPr lang="en-US" sz="24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303"/>
          <a:stretch/>
        </p:blipFill>
        <p:spPr>
          <a:xfrm>
            <a:off x="381000" y="1143000"/>
            <a:ext cx="8382000" cy="5410200"/>
          </a:xfrm>
          <a:prstGeom prst="rect">
            <a:avLst/>
          </a:prstGeom>
        </p:spPr>
      </p:pic>
    </p:spTree>
    <p:extLst>
      <p:ext uri="{BB962C8B-B14F-4D97-AF65-F5344CB8AC3E}">
        <p14:creationId xmlns:p14="http://schemas.microsoft.com/office/powerpoint/2010/main" val="1760766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dirty="0">
                <a:solidFill>
                  <a:srgbClr val="FF0000"/>
                </a:solidFill>
                <a:cs typeface="B Titr" panose="00000700000000000000" pitchFamily="2" charset="-78"/>
              </a:rPr>
              <a:t>فرم های مرحله شناسایی</a:t>
            </a:r>
            <a:endParaRPr lang="en-US" sz="2000" dirty="0">
              <a:solidFill>
                <a:srgbClr val="FF0000"/>
              </a:solidFill>
              <a:cs typeface="B Titr" panose="000007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19200"/>
            <a:ext cx="7010400" cy="5334000"/>
          </a:xfrm>
        </p:spPr>
      </p:pic>
    </p:spTree>
    <p:extLst>
      <p:ext uri="{BB962C8B-B14F-4D97-AF65-F5344CB8AC3E}">
        <p14:creationId xmlns:p14="http://schemas.microsoft.com/office/powerpoint/2010/main" val="1595215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dirty="0">
                <a:solidFill>
                  <a:srgbClr val="FF0000"/>
                </a:solidFill>
                <a:cs typeface="B Titr" panose="00000700000000000000" pitchFamily="2" charset="-78"/>
              </a:rPr>
              <a:t>فرم های مرحله شناسایی</a:t>
            </a:r>
            <a:endParaRPr lang="en-US" sz="2000" dirty="0">
              <a:solidFill>
                <a:srgbClr val="FF0000"/>
              </a:solidFill>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143000"/>
            <a:ext cx="6172200" cy="5410200"/>
          </a:xfrm>
        </p:spPr>
      </p:pic>
    </p:spTree>
    <p:extLst>
      <p:ext uri="{BB962C8B-B14F-4D97-AF65-F5344CB8AC3E}">
        <p14:creationId xmlns:p14="http://schemas.microsoft.com/office/powerpoint/2010/main" val="3397169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3505200" cy="1143000"/>
          </a:xfrm>
        </p:spPr>
        <p:txBody>
          <a:bodyPr>
            <a:normAutofit/>
          </a:bodyPr>
          <a:lstStyle/>
          <a:p>
            <a:r>
              <a:rPr lang="fa-IR" sz="2800" dirty="0">
                <a:solidFill>
                  <a:srgbClr val="FF0000"/>
                </a:solidFill>
                <a:cs typeface="B Titr" panose="00000700000000000000" pitchFamily="2" charset="-78"/>
              </a:rPr>
              <a:t>فرم های مرحله شناسایی</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229600" cy="4343400"/>
          </a:xfrm>
        </p:spPr>
      </p:pic>
    </p:spTree>
    <p:extLst>
      <p:ext uri="{BB962C8B-B14F-4D97-AF65-F5344CB8AC3E}">
        <p14:creationId xmlns:p14="http://schemas.microsoft.com/office/powerpoint/2010/main" val="175613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3352800" cy="1143000"/>
          </a:xfrm>
        </p:spPr>
        <p:txBody>
          <a:bodyPr>
            <a:normAutofit/>
          </a:bodyPr>
          <a:lstStyle/>
          <a:p>
            <a:r>
              <a:rPr lang="fa-IR" sz="2000" dirty="0">
                <a:cs typeface="B Titr" panose="00000700000000000000" pitchFamily="2" charset="-78"/>
              </a:rPr>
              <a:t>کاربرگ بررسی گزارش قیمتگذاری</a:t>
            </a:r>
            <a:endParaRPr lang="en-US" sz="2000" dirty="0">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066800"/>
            <a:ext cx="6705600" cy="5410200"/>
          </a:xfrm>
        </p:spPr>
      </p:pic>
    </p:spTree>
    <p:extLst>
      <p:ext uri="{BB962C8B-B14F-4D97-AF65-F5344CB8AC3E}">
        <p14:creationId xmlns:p14="http://schemas.microsoft.com/office/powerpoint/2010/main" val="113696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D7C8-E39C-9FA9-A310-45D69DFE7A6B}"/>
              </a:ext>
            </a:extLst>
          </p:cNvPr>
          <p:cNvSpPr>
            <a:spLocks noGrp="1"/>
          </p:cNvSpPr>
          <p:nvPr>
            <p:ph type="title"/>
          </p:nvPr>
        </p:nvSpPr>
        <p:spPr/>
        <p:txBody>
          <a:bodyPr>
            <a:normAutofit/>
          </a:bodyPr>
          <a:lstStyle/>
          <a:p>
            <a:r>
              <a:rPr lang="fa-IR" sz="2800" dirty="0"/>
              <a:t>اهمیت موضوع مولدسازی</a:t>
            </a:r>
            <a:endParaRPr lang="en-US" sz="2800" dirty="0"/>
          </a:p>
        </p:txBody>
      </p:sp>
      <p:sp>
        <p:nvSpPr>
          <p:cNvPr id="3" name="Content Placeholder 2">
            <a:extLst>
              <a:ext uri="{FF2B5EF4-FFF2-40B4-BE49-F238E27FC236}">
                <a16:creationId xmlns:a16="http://schemas.microsoft.com/office/drawing/2014/main" id="{6D297994-A3B8-71F9-D31A-FDC6A2397E40}"/>
              </a:ext>
            </a:extLst>
          </p:cNvPr>
          <p:cNvSpPr>
            <a:spLocks noGrp="1"/>
          </p:cNvSpPr>
          <p:nvPr>
            <p:ph idx="1"/>
          </p:nvPr>
        </p:nvSpPr>
        <p:spPr>
          <a:xfrm>
            <a:off x="457200" y="1371600"/>
            <a:ext cx="8229600" cy="4830763"/>
          </a:xfrm>
        </p:spPr>
        <p:txBody>
          <a:bodyPr>
            <a:normAutofit lnSpcReduction="10000"/>
          </a:bodyPr>
          <a:lstStyle/>
          <a:p>
            <a:pPr algn="just" rtl="1">
              <a:buFont typeface="Wingdings" panose="05000000000000000000" pitchFamily="2" charset="2"/>
              <a:buChar char="q"/>
            </a:pPr>
            <a:r>
              <a:rPr lang="fa-IR" sz="2800" dirty="0">
                <a:cs typeface="B Titr" panose="00000700000000000000" pitchFamily="50" charset="-78"/>
              </a:rPr>
              <a:t>محدودیت منابع بودجه، وابستگی دانشگاه ها به بودجه دولتی و ایجاد محدودیت در برنامه ریزی و توسعه برای آنها از بابت قید بودجه محدود</a:t>
            </a:r>
          </a:p>
          <a:p>
            <a:pPr algn="just" rtl="1">
              <a:buFont typeface="Wingdings" panose="05000000000000000000" pitchFamily="2" charset="2"/>
              <a:buChar char="q"/>
            </a:pPr>
            <a:r>
              <a:rPr lang="fa-IR" sz="2800" dirty="0">
                <a:cs typeface="B Titr" panose="00000700000000000000" pitchFamily="50" charset="-78"/>
              </a:rPr>
              <a:t> هزینه‌های بالای نگهداری برخی از دارایی‌ها  </a:t>
            </a:r>
          </a:p>
          <a:p>
            <a:pPr algn="just" rtl="1">
              <a:buFont typeface="Wingdings" panose="05000000000000000000" pitchFamily="2" charset="2"/>
              <a:buChar char="q"/>
            </a:pPr>
            <a:r>
              <a:rPr lang="fa-IR" sz="2800" dirty="0">
                <a:cs typeface="B Titr" panose="00000700000000000000" pitchFamily="50" charset="-78"/>
              </a:rPr>
              <a:t>بلااستفاده ماندن یا استفاده فاقد توجیه اقتصادی از برخی دارایی ها</a:t>
            </a:r>
          </a:p>
          <a:p>
            <a:pPr algn="just" rtl="1">
              <a:buFont typeface="Wingdings" panose="05000000000000000000" pitchFamily="2" charset="2"/>
              <a:buChar char="q"/>
            </a:pPr>
            <a:endParaRPr lang="fa-IR" sz="2000" dirty="0">
              <a:cs typeface="B Titr" panose="00000700000000000000" pitchFamily="50" charset="-78"/>
            </a:endParaRPr>
          </a:p>
          <a:p>
            <a:pPr marL="0" indent="0" algn="just" rtl="1">
              <a:buNone/>
            </a:pPr>
            <a:r>
              <a:rPr lang="fa-IR" sz="2400" dirty="0">
                <a:cs typeface="B Titr" panose="00000700000000000000" pitchFamily="50" charset="-78"/>
              </a:rPr>
              <a:t>این در حالیست که بخش سلامت بویژه در توسعه، تکمیل و تجهیز مراکز بهداشتی، درمانی و آموزشی و تهیه سایر زیرساخت ها با مانع بزرگ کمبود منابع مواجه و با چالش های اساسی در این خصوص دست به گریبان است؛ لذا مولدسازی به عنوان یک فرصت بزرگ می بایست بیش از پیش مورد توجه دست اندرکاران این بخش قرار گیرد. </a:t>
            </a:r>
          </a:p>
          <a:p>
            <a:pPr algn="just" rtl="1"/>
            <a:endParaRPr lang="fa-IR" sz="2800" dirty="0">
              <a:cs typeface="B Nazanin" panose="00000400000000000000" pitchFamily="2" charset="-78"/>
            </a:endParaRPr>
          </a:p>
          <a:p>
            <a:pPr algn="just" rtl="1"/>
            <a:endParaRPr lang="en-US" sz="2800" dirty="0">
              <a:cs typeface="B Titr" panose="00000700000000000000" pitchFamily="50" charset="-78"/>
            </a:endParaRPr>
          </a:p>
        </p:txBody>
      </p:sp>
    </p:spTree>
    <p:extLst>
      <p:ext uri="{BB962C8B-B14F-4D97-AF65-F5344CB8AC3E}">
        <p14:creationId xmlns:p14="http://schemas.microsoft.com/office/powerpoint/2010/main" val="42037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8C229-EF28-4AD9-FF7D-36E4D49EB177}"/>
              </a:ext>
            </a:extLst>
          </p:cNvPr>
          <p:cNvSpPr>
            <a:spLocks noGrp="1"/>
          </p:cNvSpPr>
          <p:nvPr>
            <p:ph type="title"/>
          </p:nvPr>
        </p:nvSpPr>
        <p:spPr/>
        <p:txBody>
          <a:bodyPr/>
          <a:lstStyle/>
          <a:p>
            <a:r>
              <a:rPr lang="fa-IR" sz="2800" dirty="0"/>
              <a:t>تکلیف قانونی دانشگاه/دانشکده ها</a:t>
            </a:r>
            <a:endParaRPr lang="en-US" sz="2800" dirty="0"/>
          </a:p>
        </p:txBody>
      </p:sp>
      <p:sp>
        <p:nvSpPr>
          <p:cNvPr id="3" name="Content Placeholder 2">
            <a:extLst>
              <a:ext uri="{FF2B5EF4-FFF2-40B4-BE49-F238E27FC236}">
                <a16:creationId xmlns:a16="http://schemas.microsoft.com/office/drawing/2014/main" id="{A296824E-ADCE-6347-ECEC-AB9D69652089}"/>
              </a:ext>
            </a:extLst>
          </p:cNvPr>
          <p:cNvSpPr>
            <a:spLocks noGrp="1"/>
          </p:cNvSpPr>
          <p:nvPr>
            <p:ph idx="1"/>
          </p:nvPr>
        </p:nvSpPr>
        <p:spPr>
          <a:xfrm>
            <a:off x="533400" y="2209800"/>
            <a:ext cx="8229600" cy="3124200"/>
          </a:xfrm>
        </p:spPr>
        <p:txBody>
          <a:bodyPr>
            <a:normAutofit/>
          </a:bodyPr>
          <a:lstStyle/>
          <a:p>
            <a:pPr algn="just" rtl="1">
              <a:buFont typeface="Wingdings" panose="05000000000000000000" pitchFamily="2" charset="2"/>
              <a:buChar char="q"/>
            </a:pPr>
            <a:r>
              <a:rPr lang="fa-IR" sz="2800" dirty="0">
                <a:effectLst/>
                <a:latin typeface="Calibri" panose="020F0502020204030204" pitchFamily="34" charset="0"/>
                <a:ea typeface="Calibri" panose="020F0502020204030204" pitchFamily="34" charset="0"/>
                <a:cs typeface="B Titr" panose="00000700000000000000" pitchFamily="50" charset="-78"/>
              </a:rPr>
              <a:t>بر اساس </a:t>
            </a:r>
            <a:r>
              <a:rPr lang="ar-SA" sz="2800" dirty="0">
                <a:effectLst/>
                <a:latin typeface="Calibri" panose="020F0502020204030204" pitchFamily="34" charset="0"/>
                <a:ea typeface="Calibri" panose="020F0502020204030204" pitchFamily="34" charset="0"/>
                <a:cs typeface="B Titr" panose="00000700000000000000" pitchFamily="50" charset="-78"/>
              </a:rPr>
              <a:t>بند 15 ضوابط </a:t>
            </a:r>
            <a:r>
              <a:rPr lang="fa-IR" sz="2800" dirty="0">
                <a:effectLst/>
                <a:latin typeface="Calibri" panose="020F0502020204030204" pitchFamily="34" charset="0"/>
                <a:ea typeface="Calibri" panose="020F0502020204030204" pitchFamily="34" charset="0"/>
                <a:cs typeface="B Titr" panose="00000700000000000000" pitchFamily="50" charset="-78"/>
              </a:rPr>
              <a:t>حاکم بر </a:t>
            </a:r>
            <a:r>
              <a:rPr lang="ar-SA" sz="2800" dirty="0">
                <a:effectLst/>
                <a:latin typeface="Calibri" panose="020F0502020204030204" pitchFamily="34" charset="0"/>
                <a:ea typeface="Calibri" panose="020F0502020204030204" pitchFamily="34" charset="0"/>
                <a:cs typeface="B Titr" panose="00000700000000000000" pitchFamily="50" charset="-78"/>
              </a:rPr>
              <a:t>بودجه تفصیلی سال 1404</a:t>
            </a:r>
            <a:r>
              <a:rPr lang="fa-IR" sz="2800" dirty="0">
                <a:effectLst/>
                <a:latin typeface="Calibri" panose="020F0502020204030204" pitchFamily="34" charset="0"/>
                <a:ea typeface="Calibri" panose="020F0502020204030204" pitchFamily="34" charset="0"/>
                <a:cs typeface="B Titr" panose="00000700000000000000" pitchFamily="50" charset="-78"/>
              </a:rPr>
              <a:t>؛ </a:t>
            </a:r>
            <a:r>
              <a:rPr lang="ar-SA" sz="2800" dirty="0">
                <a:effectLst/>
                <a:latin typeface="Calibri" panose="020F0502020204030204" pitchFamily="34" charset="0"/>
                <a:ea typeface="Calibri" panose="020F0502020204030204" pitchFamily="34" charset="0"/>
                <a:cs typeface="B Titr" panose="00000700000000000000" pitchFamily="50" charset="-78"/>
              </a:rPr>
              <a:t>دانشگاه‌/دانشکده‌های علوم پزشکی و خدمات بهداشتی درمانی </a:t>
            </a:r>
            <a:r>
              <a:rPr lang="fa-IR" sz="2800" dirty="0">
                <a:effectLst/>
                <a:latin typeface="Calibri" panose="020F0502020204030204" pitchFamily="34" charset="0"/>
                <a:ea typeface="Calibri" panose="020F0502020204030204" pitchFamily="34" charset="0"/>
                <a:cs typeface="B Titr" panose="00000700000000000000" pitchFamily="50" charset="-78"/>
              </a:rPr>
              <a:t>مکلف هستند حداقل معادل 10 درصد از درآمدهای اختصاصی خود را از طریق استفاده از ابزارهای قانونی مولدسازی تأمین نمایند.</a:t>
            </a:r>
            <a:endParaRPr lang="en-US" sz="2800" dirty="0">
              <a:cs typeface="B Titr" panose="00000700000000000000" pitchFamily="50" charset="-78"/>
            </a:endParaRPr>
          </a:p>
        </p:txBody>
      </p:sp>
      <p:sp>
        <p:nvSpPr>
          <p:cNvPr id="4" name="Rounded Rectangle 2">
            <a:extLst>
              <a:ext uri="{FF2B5EF4-FFF2-40B4-BE49-F238E27FC236}">
                <a16:creationId xmlns:a16="http://schemas.microsoft.com/office/drawing/2014/main" id="{B85B1154-7419-0CE5-F8F7-D271383DD7DC}"/>
              </a:ext>
            </a:extLst>
          </p:cNvPr>
          <p:cNvSpPr/>
          <p:nvPr/>
        </p:nvSpPr>
        <p:spPr>
          <a:xfrm>
            <a:off x="658906" y="4876800"/>
            <a:ext cx="8077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Titr" panose="00000700000000000000" pitchFamily="2" charset="-78"/>
              </a:rPr>
              <a:t>بنابراین «مولدسازی، نه یک گزینه، بلکه یک تکلیف قانونی است.»</a:t>
            </a:r>
          </a:p>
        </p:txBody>
      </p:sp>
    </p:spTree>
    <p:extLst>
      <p:ext uri="{BB962C8B-B14F-4D97-AF65-F5344CB8AC3E}">
        <p14:creationId xmlns:p14="http://schemas.microsoft.com/office/powerpoint/2010/main" val="238423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FE74E-4944-AB07-F646-0FB26E7BF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9F11B-23A3-CE73-6B25-C33CE3FA2B0A}"/>
              </a:ext>
            </a:extLst>
          </p:cNvPr>
          <p:cNvSpPr>
            <a:spLocks noGrp="1"/>
          </p:cNvSpPr>
          <p:nvPr>
            <p:ph type="title"/>
          </p:nvPr>
        </p:nvSpPr>
        <p:spPr/>
        <p:txBody>
          <a:bodyPr>
            <a:normAutofit/>
          </a:bodyPr>
          <a:lstStyle/>
          <a:p>
            <a:r>
              <a:rPr lang="fa-IR" sz="2800" dirty="0">
                <a:solidFill>
                  <a:schemeClr val="tx1"/>
                </a:solidFill>
              </a:rPr>
              <a:t>ظرفیت های موجود مولدسازی</a:t>
            </a:r>
            <a:endParaRPr lang="en-PH" sz="2800" dirty="0">
              <a:solidFill>
                <a:schemeClr val="tx1"/>
              </a:solidFill>
            </a:endParaRPr>
          </a:p>
        </p:txBody>
      </p:sp>
      <p:sp>
        <p:nvSpPr>
          <p:cNvPr id="3" name="Content Placeholder 2">
            <a:extLst>
              <a:ext uri="{FF2B5EF4-FFF2-40B4-BE49-F238E27FC236}">
                <a16:creationId xmlns:a16="http://schemas.microsoft.com/office/drawing/2014/main" id="{0DB85A95-6C08-526F-F2C2-2CEE53B44285}"/>
              </a:ext>
            </a:extLst>
          </p:cNvPr>
          <p:cNvSpPr>
            <a:spLocks noGrp="1"/>
          </p:cNvSpPr>
          <p:nvPr>
            <p:ph idx="1"/>
          </p:nvPr>
        </p:nvSpPr>
        <p:spPr/>
        <p:txBody>
          <a:bodyPr>
            <a:normAutofit fontScale="92500" lnSpcReduction="10000"/>
          </a:bodyPr>
          <a:lstStyle/>
          <a:p>
            <a:pPr marL="0" indent="0" algn="just" rtl="1">
              <a:buNone/>
            </a:pPr>
            <a:endParaRPr lang="fa-IR" sz="2600" dirty="0">
              <a:cs typeface="B Titr" panose="00000700000000000000" pitchFamily="50" charset="-78"/>
            </a:endParaRPr>
          </a:p>
          <a:p>
            <a:pPr algn="just" rtl="1">
              <a:buFont typeface="Wingdings" panose="05000000000000000000" pitchFamily="2" charset="2"/>
              <a:buChar char="q"/>
            </a:pPr>
            <a:r>
              <a:rPr lang="fa-IR" sz="2600" dirty="0">
                <a:cs typeface="B Titr" panose="00000700000000000000" pitchFamily="50" charset="-78"/>
              </a:rPr>
              <a:t>ظرفیت های کنونی موجود در راستای مولدسازی دارایی ها به شرح ذیل می باشد که هر کدام فرایند و پروتکل خاص خود را دارد؛ دانشگاه ها می توانند بر حسب صلاحدید خود از هر پروسه ایی که در نهایت به جمعبندی رسیدند، موضوع مولدسازی دارایی های خود را در پیش بگیرند.</a:t>
            </a:r>
            <a:endParaRPr lang="en-US" sz="2600" dirty="0">
              <a:cs typeface="B Titr" panose="00000700000000000000" pitchFamily="50" charset="-78"/>
            </a:endParaRPr>
          </a:p>
          <a:p>
            <a:pPr algn="just" rtl="1">
              <a:buFont typeface="Wingdings" panose="05000000000000000000" pitchFamily="2" charset="2"/>
              <a:buChar char="q"/>
            </a:pPr>
            <a:endParaRPr lang="en-US" sz="2000" dirty="0">
              <a:cs typeface="B Nazanin" panose="00000400000000000000" pitchFamily="2" charset="-78"/>
            </a:endParaRPr>
          </a:p>
          <a:p>
            <a:pPr algn="just" rtl="1">
              <a:buFont typeface="Wingdings" panose="05000000000000000000" pitchFamily="2" charset="2"/>
              <a:buChar char="q"/>
            </a:pPr>
            <a:endParaRPr lang="en-US" sz="2000" dirty="0">
              <a:cs typeface="B Nazanin" panose="00000400000000000000" pitchFamily="2" charset="-78"/>
            </a:endParaRPr>
          </a:p>
          <a:p>
            <a:pPr algn="just" rtl="1">
              <a:buFont typeface="Wingdings" panose="05000000000000000000" pitchFamily="2" charset="2"/>
              <a:buChar char="q"/>
            </a:pPr>
            <a:r>
              <a:rPr lang="fa-IR" b="1" dirty="0">
                <a:effectLst>
                  <a:glow rad="228600">
                    <a:schemeClr val="accent6">
                      <a:lumMod val="50000"/>
                      <a:alpha val="40000"/>
                    </a:schemeClr>
                  </a:glow>
                </a:effectLst>
              </a:rPr>
              <a:t>در ادامه ظرفیت های موجود در خصوص مولدسازی و فرآیند اجرای آنها تشریح می گردد.</a:t>
            </a:r>
            <a:endParaRPr lang="en-US" sz="2600" dirty="0">
              <a:cs typeface="B Nazanin" panose="00000400000000000000" pitchFamily="2" charset="-78"/>
            </a:endParaRPr>
          </a:p>
          <a:p>
            <a:pPr algn="just" rtl="1"/>
            <a:endParaRPr lang="fa-IR" b="1" dirty="0">
              <a:effectLst>
                <a:glow rad="228600">
                  <a:schemeClr val="accent6">
                    <a:lumMod val="50000"/>
                    <a:alpha val="40000"/>
                  </a:schemeClr>
                </a:glow>
              </a:effectLst>
            </a:endParaRPr>
          </a:p>
          <a:p>
            <a:pPr marL="0" indent="0" algn="r" rtl="1">
              <a:buNone/>
            </a:pPr>
            <a:br>
              <a:rPr lang="ar-SA" dirty="0">
                <a:cs typeface="B Nazanin" panose="00000400000000000000" pitchFamily="2" charset="-78"/>
              </a:rPr>
            </a:br>
            <a:r>
              <a:rPr lang="ar-SA" dirty="0">
                <a:cs typeface="B Nazanin" panose="00000400000000000000" pitchFamily="2" charset="-78"/>
              </a:rPr>
              <a:t> </a:t>
            </a:r>
            <a:endParaRPr lang="en-US" dirty="0">
              <a:cs typeface="B Nazanin" panose="00000400000000000000" pitchFamily="2" charset="-78"/>
            </a:endParaRPr>
          </a:p>
        </p:txBody>
      </p:sp>
    </p:spTree>
    <p:extLst>
      <p:ext uri="{BB962C8B-B14F-4D97-AF65-F5344CB8AC3E}">
        <p14:creationId xmlns:p14="http://schemas.microsoft.com/office/powerpoint/2010/main" val="11591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fa-IR" dirty="0"/>
          </a:p>
          <a:p>
            <a:pPr marL="0" indent="0" algn="ctr" rtl="1">
              <a:buNone/>
            </a:pPr>
            <a:endParaRPr lang="fa-IR" dirty="0"/>
          </a:p>
          <a:p>
            <a:pPr marL="0" indent="0" algn="ctr" rtl="1">
              <a:buNone/>
            </a:pPr>
            <a:endParaRPr lang="fa-IR" dirty="0"/>
          </a:p>
        </p:txBody>
      </p:sp>
      <p:sp>
        <p:nvSpPr>
          <p:cNvPr id="2" name="Rectangle 1"/>
          <p:cNvSpPr/>
          <p:nvPr/>
        </p:nvSpPr>
        <p:spPr>
          <a:xfrm>
            <a:off x="762000" y="2032275"/>
            <a:ext cx="7825213" cy="3530325"/>
          </a:xfrm>
          <a:prstGeom prst="rect">
            <a:avLst/>
          </a:prstGeom>
        </p:spPr>
        <p:txBody>
          <a:bodyPr wrap="square">
            <a:spAutoFit/>
          </a:bodyPr>
          <a:lstStyle/>
          <a:p>
            <a:pPr algn="just" rtl="1">
              <a:lnSpc>
                <a:spcPct val="90000"/>
              </a:lnSpc>
              <a:spcBef>
                <a:spcPct val="20000"/>
              </a:spcBef>
              <a:spcAft>
                <a:spcPts val="800"/>
              </a:spcAft>
            </a:pPr>
            <a:r>
              <a:rPr lang="fa-IR" sz="2700" b="1" dirty="0">
                <a:solidFill>
                  <a:schemeClr val="tx1">
                    <a:lumMod val="75000"/>
                    <a:lumOff val="25000"/>
                  </a:schemeClr>
                </a:solidFill>
                <a:effectLst>
                  <a:glow rad="228600">
                    <a:schemeClr val="accent6">
                      <a:lumMod val="50000"/>
                      <a:alpha val="40000"/>
                    </a:schemeClr>
                  </a:glow>
                </a:effectLst>
              </a:rPr>
              <a:t>ظرفیتهای قانونی</a:t>
            </a:r>
            <a:r>
              <a:rPr lang="ar-SA" sz="2700" b="1" dirty="0">
                <a:solidFill>
                  <a:schemeClr val="tx1">
                    <a:lumMod val="75000"/>
                    <a:lumOff val="25000"/>
                  </a:schemeClr>
                </a:solidFill>
                <a:effectLst>
                  <a:glow rad="228600">
                    <a:schemeClr val="accent6">
                      <a:lumMod val="50000"/>
                      <a:alpha val="40000"/>
                    </a:schemeClr>
                  </a:glow>
                </a:effectLst>
              </a:rPr>
              <a:t> برای </a:t>
            </a:r>
            <a:r>
              <a:rPr lang="fa-IR" sz="2700" b="1" dirty="0">
                <a:solidFill>
                  <a:schemeClr val="tx1">
                    <a:lumMod val="75000"/>
                    <a:lumOff val="25000"/>
                  </a:schemeClr>
                </a:solidFill>
                <a:effectLst>
                  <a:glow rad="228600">
                    <a:schemeClr val="accent6">
                      <a:lumMod val="50000"/>
                      <a:alpha val="40000"/>
                    </a:schemeClr>
                  </a:glow>
                </a:effectLst>
              </a:rPr>
              <a:t>مولدسازی </a:t>
            </a:r>
            <a:r>
              <a:rPr lang="ar-SA" sz="2700" b="1" dirty="0">
                <a:solidFill>
                  <a:schemeClr val="tx1">
                    <a:lumMod val="75000"/>
                    <a:lumOff val="25000"/>
                  </a:schemeClr>
                </a:solidFill>
                <a:effectLst>
                  <a:glow rad="228600">
                    <a:schemeClr val="accent6">
                      <a:lumMod val="50000"/>
                      <a:alpha val="40000"/>
                    </a:schemeClr>
                  </a:glow>
                </a:effectLst>
              </a:rPr>
              <a:t> دارایی‌های </a:t>
            </a:r>
            <a:r>
              <a:rPr lang="fa-IR" sz="2700" b="1" dirty="0">
                <a:solidFill>
                  <a:schemeClr val="tx1">
                    <a:lumMod val="75000"/>
                    <a:lumOff val="25000"/>
                  </a:schemeClr>
                </a:solidFill>
                <a:effectLst>
                  <a:glow rad="228600">
                    <a:schemeClr val="accent6">
                      <a:lumMod val="50000"/>
                      <a:alpha val="40000"/>
                    </a:schemeClr>
                  </a:glow>
                </a:effectLst>
              </a:rPr>
              <a:t>دولت در اختیار دانشکده/دانشگاه های علوم پزشکی کشور:</a:t>
            </a:r>
          </a:p>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1)مصوبه شصت و هفتمین جلسه شورای عالی هماهنگی اقتصادی و آیین نامه اجرایی مصوب آن در </a:t>
            </a:r>
            <a:r>
              <a:rPr lang="fa-IR" b="1" dirty="0">
                <a:latin typeface="Calibri" panose="020F0502020204030204" pitchFamily="34" charset="0"/>
                <a:ea typeface="Calibri" panose="020F0502020204030204" pitchFamily="34" charset="0"/>
                <a:cs typeface="B Nazanin" panose="00000400000000000000" pitchFamily="2" charset="-78"/>
              </a:rPr>
              <a:t>مورخ 1402/01/06</a:t>
            </a:r>
            <a:r>
              <a:rPr lang="fa-IR" dirty="0">
                <a:latin typeface="Calibri" panose="020F0502020204030204" pitchFamily="34" charset="0"/>
                <a:ea typeface="Calibri" panose="020F0502020204030204" pitchFamily="34" charset="0"/>
                <a:cs typeface="B Nazanin" panose="00000400000000000000" pitchFamily="2" charset="-78"/>
              </a:rPr>
              <a:t>؛</a:t>
            </a:r>
          </a:p>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2)بند (ب) ماده 31 قانون تأمین مالی زیرساخت مصوب 1402/12/22،</a:t>
            </a:r>
          </a:p>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با اصلاحات و الحاقات بعدي مصوب 1402/12/22 ؛</a:t>
            </a:r>
          </a:p>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3)بند (الف) ماده 36 قانون تأمین مالی زیرساخت مصوب 1402/12/22؛</a:t>
            </a:r>
          </a:p>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4)بند (ب)ماده 36 قانون تأمین مالی زیرساخت مصوب 1402/12/22؛ </a:t>
            </a:r>
          </a:p>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5)بند (س) و (ظ) تبصره 2 قانون بودجه سال 1404</a:t>
            </a:r>
          </a:p>
        </p:txBody>
      </p:sp>
      <p:sp>
        <p:nvSpPr>
          <p:cNvPr id="4" name="Rectangle 3"/>
          <p:cNvSpPr/>
          <p:nvPr/>
        </p:nvSpPr>
        <p:spPr>
          <a:xfrm>
            <a:off x="1394900" y="363017"/>
            <a:ext cx="3839513" cy="388696"/>
          </a:xfrm>
          <a:prstGeom prst="rect">
            <a:avLst/>
          </a:prstGeom>
        </p:spPr>
        <p:txBody>
          <a:bodyPr wrap="none">
            <a:spAutoFit/>
          </a:bodyPr>
          <a:lstStyle/>
          <a:p>
            <a:pPr algn="r" rtl="1">
              <a:lnSpc>
                <a:spcPct val="107000"/>
              </a:lnSpc>
              <a:spcAft>
                <a:spcPts val="800"/>
              </a:spcAft>
            </a:pPr>
            <a:r>
              <a:rPr lang="fa-IR" dirty="0">
                <a:latin typeface="Calibri" panose="020F0502020204030204" pitchFamily="34" charset="0"/>
                <a:ea typeface="Calibri" panose="020F0502020204030204" pitchFamily="34" charset="0"/>
                <a:cs typeface="B Nazanin" panose="00000400000000000000" pitchFamily="2" charset="-78"/>
              </a:rPr>
              <a:t> ظرفیتهای قانونی</a:t>
            </a:r>
            <a:r>
              <a:rPr lang="ar-SA" dirty="0">
                <a:latin typeface="Calibri" panose="020F0502020204030204" pitchFamily="34" charset="0"/>
                <a:ea typeface="Calibri" panose="020F0502020204030204" pitchFamily="34" charset="0"/>
                <a:cs typeface="B Nazanin" panose="00000400000000000000" pitchFamily="2" charset="-78"/>
              </a:rPr>
              <a:t> مولدسازی دارایی‌های دولت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008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fa-IR" dirty="0"/>
          </a:p>
          <a:p>
            <a:pPr marL="0" indent="0" algn="ctr" rtl="1">
              <a:buNone/>
            </a:pPr>
            <a:endParaRPr lang="fa-IR" dirty="0"/>
          </a:p>
          <a:p>
            <a:pPr marL="0" indent="0" algn="ctr" rtl="1">
              <a:buNone/>
            </a:pPr>
            <a:endParaRPr lang="fa-IR" dirty="0"/>
          </a:p>
        </p:txBody>
      </p:sp>
      <p:sp>
        <p:nvSpPr>
          <p:cNvPr id="2" name="Rectangle 1"/>
          <p:cNvSpPr/>
          <p:nvPr/>
        </p:nvSpPr>
        <p:spPr>
          <a:xfrm>
            <a:off x="533400" y="2125731"/>
            <a:ext cx="7825213" cy="3569054"/>
          </a:xfrm>
          <a:prstGeom prst="rect">
            <a:avLst/>
          </a:prstGeom>
        </p:spPr>
        <p:txBody>
          <a:bodyPr wrap="square">
            <a:spAutoFit/>
          </a:bodyPr>
          <a:lstStyle/>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2700" b="1" i="0" u="none" strike="noStrike" kern="1200" cap="none" spc="0" normalizeH="0" baseline="0" noProof="0" dirty="0">
                <a:ln>
                  <a:noFill/>
                </a:ln>
                <a:solidFill>
                  <a:prstClr val="black">
                    <a:lumMod val="75000"/>
                    <a:lumOff val="25000"/>
                  </a:prstClr>
                </a:solidFill>
                <a:effectLst>
                  <a:glow rad="228600">
                    <a:srgbClr val="6B6149">
                      <a:lumMod val="50000"/>
                      <a:alpha val="40000"/>
                    </a:srgbClr>
                  </a:glow>
                </a:effectLst>
                <a:uLnTx/>
                <a:uFillTx/>
                <a:latin typeface="Calibri"/>
                <a:ea typeface="+mn-ea"/>
                <a:cs typeface="Arial" panose="020B0604020202020204" pitchFamily="34" charset="0"/>
              </a:rPr>
              <a:t>هدف: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اصلاح ساختار بودجه، رشد اقتصادی</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افزایش کارایی</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و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مدیریت دارایی ها</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تأکید رهبر معظم انقلاب</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(مدظله العالی)</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«تشکیل هیأت مورد اعتماد روسای سه قوه برای فروش و مولدسازی دارایی‌های دولت»</a:t>
            </a:r>
          </a:p>
          <a:p>
            <a:pPr marL="0" marR="0" lvl="0" indent="0" algn="just" defTabSz="914400" rtl="1" eaLnBrk="1" fontAlgn="auto" latinLnBrk="0" hangingPunct="1">
              <a:lnSpc>
                <a:spcPct val="107000"/>
              </a:lnSpc>
              <a:spcBef>
                <a:spcPts val="0"/>
              </a:spcBef>
              <a:spcAft>
                <a:spcPts val="80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800"/>
              </a:spcAft>
              <a:buClrTx/>
              <a:buSzTx/>
              <a:buFontTx/>
              <a:buNone/>
              <a:tabLst/>
              <a:defRPr/>
            </a:pPr>
            <a:r>
              <a:rPr kumimoji="0" lang="fa-IR" sz="2700" b="1" i="0" u="none" strike="noStrike" kern="1200" cap="none" spc="0" normalizeH="0" baseline="0" noProof="0" dirty="0">
                <a:ln>
                  <a:noFill/>
                </a:ln>
                <a:solidFill>
                  <a:prstClr val="black">
                    <a:lumMod val="75000"/>
                    <a:lumOff val="25000"/>
                  </a:prstClr>
                </a:solidFill>
                <a:effectLst>
                  <a:glow rad="228600">
                    <a:srgbClr val="6B6149">
                      <a:lumMod val="50000"/>
                      <a:alpha val="40000"/>
                    </a:srgbClr>
                  </a:glow>
                </a:effectLst>
                <a:uLnTx/>
                <a:uFillTx/>
                <a:latin typeface="Calibri"/>
                <a:ea typeface="+mn-ea"/>
                <a:cs typeface="Arial" panose="020B0604020202020204" pitchFamily="34" charset="0"/>
              </a:rPr>
              <a:t>سازوکار اجرایی</a:t>
            </a:r>
            <a:r>
              <a:rPr kumimoji="0" lang="ar-SA" sz="2700" b="1" i="0" u="none" strike="noStrike" kern="1200" cap="none" spc="0" normalizeH="0" baseline="0" noProof="0" dirty="0">
                <a:ln>
                  <a:noFill/>
                </a:ln>
                <a:solidFill>
                  <a:prstClr val="black">
                    <a:lumMod val="75000"/>
                    <a:lumOff val="25000"/>
                  </a:prstClr>
                </a:solidFill>
                <a:effectLst>
                  <a:glow rad="228600">
                    <a:srgbClr val="6B6149">
                      <a:lumMod val="50000"/>
                      <a:alpha val="40000"/>
                    </a:srgbClr>
                  </a:glow>
                </a:effectLst>
                <a:uLnTx/>
                <a:uFillTx/>
                <a:latin typeface="Calibri"/>
                <a:ea typeface="+mn-ea"/>
                <a:cs typeface="Arial" panose="020B0604020202020204" pitchFamily="34" charset="0"/>
              </a:rPr>
              <a:t>: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ایجاد</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هیأت عالی مولدسازی دارایی‌های دولت به عنوان مرجع تصمیم‌گیری بالادستی</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با ریاست معاون اول محترم رئیس جمهور و عضویت نمایندگان سه قوه و ایجاد کارگروه استانی به منظور راهبری موضوع و جمعبندی کار در سطح استان ها با ریاست استانداران</a:t>
            </a:r>
          </a:p>
          <a:p>
            <a:pPr marL="0" marR="0" lvl="0" indent="0" algn="just" defTabSz="914400" rtl="1" eaLnBrk="1" fontAlgn="auto" latinLnBrk="0" hangingPunct="1">
              <a:lnSpc>
                <a:spcPct val="107000"/>
              </a:lnSpc>
              <a:spcBef>
                <a:spcPts val="0"/>
              </a:spcBef>
              <a:spcAft>
                <a:spcPts val="800"/>
              </a:spcAft>
              <a:buClrTx/>
              <a:buSzTx/>
              <a:buFontTx/>
              <a:buNone/>
              <a:tabLst/>
              <a:defRPr/>
            </a:pPr>
            <a:r>
              <a:rPr lang="fa-IR" dirty="0">
                <a:solidFill>
                  <a:prstClr val="black"/>
                </a:solidFill>
                <a:latin typeface="Calibri" panose="020F0502020204030204" pitchFamily="34" charset="0"/>
                <a:ea typeface="Calibri" panose="020F0502020204030204" pitchFamily="34" charset="0"/>
                <a:cs typeface="B Titr" panose="00000700000000000000" pitchFamily="50" charset="-78"/>
              </a:rPr>
              <a:t>دبیرخانه: سازمان خصوصی سازی (مرکز ملی مولدسازی دارایی های دولت)</a:t>
            </a:r>
            <a:endPar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50" charset="-78"/>
            </a:endParaRPr>
          </a:p>
        </p:txBody>
      </p:sp>
      <p:sp>
        <p:nvSpPr>
          <p:cNvPr id="4" name="Rectangle 3"/>
          <p:cNvSpPr/>
          <p:nvPr/>
        </p:nvSpPr>
        <p:spPr>
          <a:xfrm>
            <a:off x="-153601" y="363017"/>
            <a:ext cx="5388014" cy="388696"/>
          </a:xfrm>
          <a:prstGeom prst="rect">
            <a:avLst/>
          </a:prstGeom>
        </p:spPr>
        <p:txBody>
          <a:bodyPr wrap="non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مصوبه </a:t>
            </a: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مولدسازی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سران قوا (۱۳۹۹/۰۹/۰۴) — پایه‌های استراتژیک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2074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a3f24f84f9255f777903a1271c5ed1ff8ade2"/>
</p:tagLst>
</file>

<file path=ppt/theme/theme1.xml><?xml version="1.0" encoding="utf-8"?>
<a:theme xmlns:a="http://schemas.openxmlformats.org/drawingml/2006/main" name="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3720</Words>
  <Application>Microsoft Office PowerPoint</Application>
  <PresentationFormat>On-screen Show (4:3)</PresentationFormat>
  <Paragraphs>250</Paragraphs>
  <Slides>44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B Lotus</vt:lpstr>
      <vt:lpstr>B Nazanin</vt:lpstr>
      <vt:lpstr>B Titr</vt:lpstr>
      <vt:lpstr>Blackadder ITC</vt:lpstr>
      <vt:lpstr>Calibri</vt:lpstr>
      <vt:lpstr>Times New Roman</vt:lpstr>
      <vt:lpstr>Wingdings</vt:lpstr>
      <vt:lpstr>Office Theme</vt:lpstr>
      <vt:lpstr>PowerPoint Presentation</vt:lpstr>
      <vt:lpstr>وبینار تبیین موضوع و تشریح فرآیند مولدسازی دارایی های حوزه سلامت و بهره مندی  از سایر ظرفیتهای قانونی موجود</vt:lpstr>
      <vt:lpstr>اهداف وبینار</vt:lpstr>
      <vt:lpstr>تعریف مولدسازی</vt:lpstr>
      <vt:lpstr>اهمیت موضوع مولدسازی</vt:lpstr>
      <vt:lpstr>تکلیف قانونی دانشگاه/دانشکده ها</vt:lpstr>
      <vt:lpstr>ظرفیت های موجود مولدسازی</vt:lpstr>
      <vt:lpstr>PowerPoint Presentation</vt:lpstr>
      <vt:lpstr>PowerPoint Presentation</vt:lpstr>
      <vt:lpstr>PowerPoint Presentation</vt:lpstr>
      <vt:lpstr>فرآیند مولدسازی توسط هیات عالی   </vt:lpstr>
      <vt:lpstr>PowerPoint Presentation</vt:lpstr>
      <vt:lpstr>مبانی و مفاهیم آیین نامه اجرایی مولد سازی </vt:lpstr>
      <vt:lpstr>معیارهای تشخیص داراییهای مازاد</vt:lpstr>
      <vt:lpstr>مستند سازی و تثبیت مالکیت </vt:lpstr>
      <vt:lpstr>PowerPoint Presentation</vt:lpstr>
      <vt:lpstr>قیمت گذاری (تعیین قیمت کارشناسی)</vt:lpstr>
      <vt:lpstr>ضوابط قیمت گذاری</vt:lpstr>
      <vt:lpstr>PowerPoint Presentation</vt:lpstr>
      <vt:lpstr>روشهای مولدسازی</vt:lpstr>
      <vt:lpstr>روشهای مولدسازی</vt:lpstr>
      <vt:lpstr>PowerPoint Presentation</vt:lpstr>
      <vt:lpstr>PowerPoint Presentation</vt:lpstr>
      <vt:lpstr>فرایند مذاکره </vt:lpstr>
      <vt:lpstr>اجرای روشهای مولدسازی</vt:lpstr>
      <vt:lpstr>PowerPoint Presentation</vt:lpstr>
      <vt:lpstr>نکات مهم جهت تسریع در فرآیند مولدسازی</vt:lpstr>
      <vt:lpstr>PowerPoint Presentation</vt:lpstr>
      <vt:lpstr>ماده ۳1 قانون تأمین مالی تولید و زیرساخت‌ها</vt:lpstr>
      <vt:lpstr>PowerPoint Presentation</vt:lpstr>
      <vt:lpstr>ظرفیت بندهای (س) و (ظ)تبصره 2 قانون بودجه سال 1404</vt:lpstr>
      <vt:lpstr>ظرفیت بندهای (س) و (ظ)تبصره 2 قانون بودجه سال 1404</vt:lpstr>
      <vt:lpstr>PowerPoint Presentation</vt:lpstr>
      <vt:lpstr>فرآیند مولدسازی از طریق بند س تبصره 2 قانون بودجه سال 1404 و ظرفیت قانون تأمین مالی زیر ساخت)  </vt:lpstr>
      <vt:lpstr>PowerPoint Presentation</vt:lpstr>
      <vt:lpstr>PowerPoint Presentation</vt:lpstr>
      <vt:lpstr>تصویر اجمالی از عملکرد وزارت بهداشت</vt:lpstr>
      <vt:lpstr>PowerPoint Presentation</vt:lpstr>
      <vt:lpstr>PowerPoint Presentation</vt:lpstr>
      <vt:lpstr>گردشکار مولدسازی </vt:lpstr>
      <vt:lpstr>فرم های مرحله شناسایی</vt:lpstr>
      <vt:lpstr>فرم های مرحله شناسایی</vt:lpstr>
      <vt:lpstr>فرم های مرحله شناسایی</vt:lpstr>
      <vt:lpstr>کاربرگ بررسی گزارش قیمتگذاری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Ali Abadi</cp:lastModifiedBy>
  <cp:revision>563</cp:revision>
  <dcterms:created xsi:type="dcterms:W3CDTF">2006-08-16T00:00:00Z</dcterms:created>
  <dcterms:modified xsi:type="dcterms:W3CDTF">2025-10-31T19:24:50Z</dcterms:modified>
</cp:coreProperties>
</file>